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sldIdLst>
    <p:sldId id="256" r:id="rId2"/>
    <p:sldId id="257" r:id="rId3"/>
    <p:sldId id="262" r:id="rId4"/>
    <p:sldId id="258" r:id="rId5"/>
    <p:sldId id="263" r:id="rId6"/>
    <p:sldId id="259" r:id="rId7"/>
    <p:sldId id="265" r:id="rId8"/>
    <p:sldId id="260" r:id="rId9"/>
    <p:sldId id="264" r:id="rId10"/>
    <p:sldId id="261" r:id="rId11"/>
  </p:sldIdLst>
  <p:sldSz cx="6858000" cy="9144000" type="screen4x3"/>
  <p:notesSz cx="6858000" cy="9144000"/>
  <p:defaultTextStyle>
    <a:defPPr>
      <a:defRPr lang="ja-JP"/>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880">
          <p15:clr>
            <a:srgbClr val="A4A3A4"/>
          </p15:clr>
        </p15:guide>
        <p15:guide id="2" pos="216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D5ABB26-0587-4C30-8999-92F81FD0307C}" styleName="スタイル/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snapToObjects="1">
      <p:cViewPr varScale="1">
        <p:scale>
          <a:sx n="80" d="100"/>
          <a:sy n="80" d="100"/>
        </p:scale>
        <p:origin x="3006" y="108"/>
      </p:cViewPr>
      <p:guideLst>
        <p:guide orient="horz" pos="2880"/>
        <p:guide pos="2160"/>
      </p:guideLst>
    </p:cSldViewPr>
  </p:slideViewPr>
  <p:notesTextViewPr>
    <p:cViewPr>
      <p:scale>
        <a:sx n="100" d="100"/>
        <a:sy n="100" d="100"/>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514350" y="2840568"/>
            <a:ext cx="5829300" cy="1960033"/>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028700" y="5181600"/>
            <a:ext cx="4800600" cy="23368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64864794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228893940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3729037" y="488951"/>
            <a:ext cx="1157288" cy="10401300"/>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257175" y="488951"/>
            <a:ext cx="3357563" cy="10401300"/>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421018100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p:txBody>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276038205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541735" y="5875867"/>
            <a:ext cx="5829300" cy="1816100"/>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541735" y="3875618"/>
            <a:ext cx="5829300" cy="2000249"/>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25997530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257175" y="2844800"/>
            <a:ext cx="2257425" cy="8045451"/>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2628900" y="2844800"/>
            <a:ext cx="2257425" cy="8045451"/>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15980558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66184"/>
            <a:ext cx="6172200" cy="1524000"/>
          </a:xfrm>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342900" y="2046817"/>
            <a:ext cx="303014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342900" y="2899833"/>
            <a:ext cx="303014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3483769" y="2046817"/>
            <a:ext cx="3031331" cy="853016"/>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3483769" y="2899833"/>
            <a:ext cx="3031331" cy="5268384"/>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29384902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26074605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303817373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342900" y="364067"/>
            <a:ext cx="2256235" cy="154940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2681287" y="364067"/>
            <a:ext cx="3833813" cy="7804151"/>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342900" y="1913467"/>
            <a:ext cx="2256235" cy="6254751"/>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272034532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344216" y="6400800"/>
            <a:ext cx="4114800" cy="755651"/>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344216" y="817033"/>
            <a:ext cx="41148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344216" y="7156451"/>
            <a:ext cx="4114800" cy="107314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E66C3967-FE60-9B4D-A758-5A19319940D3}" type="datetimeFigureOut">
              <a:rPr kumimoji="1" lang="ja-JP" altLang="en-US" smtClean="0"/>
              <a:t>2014/3/31</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304652725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342900" y="366184"/>
            <a:ext cx="6172200" cy="1524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342900" y="2133601"/>
            <a:ext cx="6172200" cy="6034617"/>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342900" y="8475134"/>
            <a:ext cx="1600200" cy="486833"/>
          </a:xfrm>
          <a:prstGeom prst="rect">
            <a:avLst/>
          </a:prstGeom>
        </p:spPr>
        <p:txBody>
          <a:bodyPr vert="horz" lIns="91440" tIns="45720" rIns="91440" bIns="45720" rtlCol="0" anchor="ctr"/>
          <a:lstStyle>
            <a:lvl1pPr algn="l">
              <a:defRPr sz="1200">
                <a:solidFill>
                  <a:schemeClr val="tx1">
                    <a:tint val="75000"/>
                  </a:schemeClr>
                </a:solidFill>
              </a:defRPr>
            </a:lvl1pPr>
          </a:lstStyle>
          <a:p>
            <a:fld id="{E66C3967-FE60-9B4D-A758-5A19319940D3}" type="datetimeFigureOut">
              <a:rPr kumimoji="1" lang="ja-JP" altLang="en-US" smtClean="0"/>
              <a:t>2014/3/31</a:t>
            </a:fld>
            <a:endParaRPr kumimoji="1" lang="ja-JP" altLang="en-US"/>
          </a:p>
        </p:txBody>
      </p:sp>
      <p:sp>
        <p:nvSpPr>
          <p:cNvPr id="5" name="フッター プレースホルダー 4"/>
          <p:cNvSpPr>
            <a:spLocks noGrp="1"/>
          </p:cNvSpPr>
          <p:nvPr>
            <p:ph type="ftr" sz="quarter" idx="3"/>
          </p:nvPr>
        </p:nvSpPr>
        <p:spPr>
          <a:xfrm>
            <a:off x="2343150" y="8475134"/>
            <a:ext cx="2171700" cy="486833"/>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4914900" y="8475134"/>
            <a:ext cx="1600200" cy="486833"/>
          </a:xfrm>
          <a:prstGeom prst="rect">
            <a:avLst/>
          </a:prstGeom>
        </p:spPr>
        <p:txBody>
          <a:bodyPr vert="horz" lIns="91440" tIns="45720" rIns="91440" bIns="45720" rtlCol="0" anchor="ctr"/>
          <a:lstStyle>
            <a:lvl1pPr algn="r">
              <a:defRPr sz="1200">
                <a:solidFill>
                  <a:schemeClr val="tx1">
                    <a:tint val="75000"/>
                  </a:schemeClr>
                </a:solidFill>
              </a:defRPr>
            </a:lvl1pPr>
          </a:lstStyle>
          <a:p>
            <a:fld id="{569EFB3F-3CDD-3C40-9D91-13354FECB53C}" type="slidenum">
              <a:rPr kumimoji="1" lang="ja-JP" altLang="en-US" smtClean="0"/>
              <a:t>‹#›</a:t>
            </a:fld>
            <a:endParaRPr kumimoji="1" lang="ja-JP" altLang="en-US"/>
          </a:p>
        </p:txBody>
      </p:sp>
    </p:spTree>
    <p:extLst>
      <p:ext uri="{BB962C8B-B14F-4D97-AF65-F5344CB8AC3E}">
        <p14:creationId xmlns:p14="http://schemas.microsoft.com/office/powerpoint/2010/main" val="269924933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4572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kumimoji="1" sz="32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kumimoji="1" sz="2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kumimoji="1" sz="24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kumimoji="1" sz="2000" kern="1200">
          <a:solidFill>
            <a:schemeClr val="tx1"/>
          </a:solidFill>
          <a:latin typeface="+mn-lt"/>
          <a:ea typeface="+mn-ea"/>
          <a:cs typeface="+mn-cs"/>
        </a:defRPr>
      </a:lvl9pPr>
    </p:bodyStyle>
    <p:otherStyle>
      <a:defPPr>
        <a:defRPr lang="ja-JP"/>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正方形/長方形 5"/>
          <p:cNvSpPr/>
          <p:nvPr/>
        </p:nvSpPr>
        <p:spPr>
          <a:xfrm>
            <a:off x="948848" y="242781"/>
            <a:ext cx="5041961" cy="1942254"/>
          </a:xfrm>
          <a:prstGeom prst="rect">
            <a:avLst/>
          </a:prstGeom>
          <a:solidFill>
            <a:srgbClr val="FFFF00"/>
          </a:solidFill>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en-US" altLang="ja-JP" dirty="0" smtClean="0"/>
          </a:p>
          <a:p>
            <a:pPr algn="ctr"/>
            <a:endParaRPr lang="en-US" altLang="ja-JP" dirty="0"/>
          </a:p>
          <a:p>
            <a:pPr algn="ctr"/>
            <a:r>
              <a:rPr kumimoji="1" lang="ja-JP" altLang="en-US" dirty="0" smtClean="0">
                <a:solidFill>
                  <a:schemeClr val="tx1"/>
                </a:solidFill>
              </a:rPr>
              <a:t>トップ図</a:t>
            </a:r>
            <a:endParaRPr kumimoji="1" lang="ja-JP" altLang="en-US" dirty="0">
              <a:solidFill>
                <a:schemeClr val="tx1"/>
              </a:solidFill>
            </a:endParaRPr>
          </a:p>
        </p:txBody>
      </p:sp>
      <p:sp>
        <p:nvSpPr>
          <p:cNvPr id="4" name="テキスト ボックス 3"/>
          <p:cNvSpPr txBox="1"/>
          <p:nvPr/>
        </p:nvSpPr>
        <p:spPr>
          <a:xfrm>
            <a:off x="1437893" y="321662"/>
            <a:ext cx="4328829" cy="369332"/>
          </a:xfrm>
          <a:prstGeom prst="rect">
            <a:avLst/>
          </a:prstGeom>
          <a:noFill/>
        </p:spPr>
        <p:txBody>
          <a:bodyPr wrap="none" rtlCol="0">
            <a:spAutoFit/>
          </a:bodyPr>
          <a:lstStyle/>
          <a:p>
            <a:r>
              <a:rPr lang="ja-JP" altLang="en-US" dirty="0" smtClean="0"/>
              <a:t>大阪大学</a:t>
            </a:r>
            <a:r>
              <a:rPr kumimoji="1" lang="ja-JP" altLang="en-US" dirty="0" smtClean="0"/>
              <a:t>未来技術イニシアティブ支援事業</a:t>
            </a:r>
            <a:endParaRPr kumimoji="1" lang="ja-JP" altLang="en-US" dirty="0"/>
          </a:p>
        </p:txBody>
      </p:sp>
      <p:sp>
        <p:nvSpPr>
          <p:cNvPr id="5" name="テキスト ボックス 4"/>
          <p:cNvSpPr txBox="1"/>
          <p:nvPr/>
        </p:nvSpPr>
        <p:spPr>
          <a:xfrm>
            <a:off x="2838437" y="690994"/>
            <a:ext cx="1107996" cy="369332"/>
          </a:xfrm>
          <a:prstGeom prst="rect">
            <a:avLst/>
          </a:prstGeom>
          <a:noFill/>
        </p:spPr>
        <p:txBody>
          <a:bodyPr wrap="none" rtlCol="0">
            <a:spAutoFit/>
          </a:bodyPr>
          <a:lstStyle/>
          <a:p>
            <a:r>
              <a:rPr kumimoji="1" lang="ja-JP" altLang="en-US" dirty="0" smtClean="0"/>
              <a:t>分子技術</a:t>
            </a:r>
            <a:endParaRPr kumimoji="1" lang="ja-JP" altLang="en-US" dirty="0"/>
          </a:p>
        </p:txBody>
      </p:sp>
      <p:sp>
        <p:nvSpPr>
          <p:cNvPr id="7" name="正方形/長方形 6"/>
          <p:cNvSpPr/>
          <p:nvPr/>
        </p:nvSpPr>
        <p:spPr>
          <a:xfrm>
            <a:off x="448174" y="2857354"/>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概要</a:t>
            </a:r>
            <a:endParaRPr kumimoji="1" lang="ja-JP" altLang="en-US" dirty="0"/>
          </a:p>
        </p:txBody>
      </p:sp>
      <p:sp>
        <p:nvSpPr>
          <p:cNvPr id="8" name="正方形/長方形 7"/>
          <p:cNvSpPr/>
          <p:nvPr/>
        </p:nvSpPr>
        <p:spPr>
          <a:xfrm>
            <a:off x="448174" y="37164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メンバー</a:t>
            </a:r>
            <a:endParaRPr kumimoji="1" lang="ja-JP" altLang="en-US" dirty="0"/>
          </a:p>
        </p:txBody>
      </p:sp>
      <p:sp>
        <p:nvSpPr>
          <p:cNvPr id="9" name="正方形/長方形 8"/>
          <p:cNvSpPr/>
          <p:nvPr/>
        </p:nvSpPr>
        <p:spPr>
          <a:xfrm>
            <a:off x="448174" y="46315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活動記録</a:t>
            </a:r>
            <a:endParaRPr kumimoji="1" lang="ja-JP" altLang="en-US" dirty="0"/>
          </a:p>
        </p:txBody>
      </p:sp>
      <p:sp>
        <p:nvSpPr>
          <p:cNvPr id="10" name="正方形/長方形 9"/>
          <p:cNvSpPr/>
          <p:nvPr/>
        </p:nvSpPr>
        <p:spPr>
          <a:xfrm>
            <a:off x="448174" y="5546629"/>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資料</a:t>
            </a:r>
            <a:endParaRPr kumimoji="1" lang="ja-JP" altLang="en-US" dirty="0"/>
          </a:p>
        </p:txBody>
      </p:sp>
      <p:sp>
        <p:nvSpPr>
          <p:cNvPr id="11" name="正方形/長方形 10"/>
          <p:cNvSpPr/>
          <p:nvPr/>
        </p:nvSpPr>
        <p:spPr>
          <a:xfrm>
            <a:off x="448174" y="6443053"/>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リンク</a:t>
            </a:r>
            <a:endParaRPr kumimoji="1" lang="ja-JP" altLang="en-US" dirty="0"/>
          </a:p>
        </p:txBody>
      </p:sp>
      <p:sp>
        <p:nvSpPr>
          <p:cNvPr id="12" name="正方形/長方形 11"/>
          <p:cNvSpPr/>
          <p:nvPr/>
        </p:nvSpPr>
        <p:spPr>
          <a:xfrm>
            <a:off x="2016784" y="2857354"/>
            <a:ext cx="3974025" cy="4183316"/>
          </a:xfrm>
          <a:prstGeom prst="rect">
            <a:avLst/>
          </a:prstGeom>
          <a:noFill/>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a:p>
        </p:txBody>
      </p:sp>
      <p:sp>
        <p:nvSpPr>
          <p:cNvPr id="13" name="テキスト ボックス 12"/>
          <p:cNvSpPr txBox="1"/>
          <p:nvPr/>
        </p:nvSpPr>
        <p:spPr>
          <a:xfrm>
            <a:off x="2016784" y="2798576"/>
            <a:ext cx="4847301" cy="4247317"/>
          </a:xfrm>
          <a:prstGeom prst="rect">
            <a:avLst/>
          </a:prstGeom>
          <a:noFill/>
        </p:spPr>
        <p:txBody>
          <a:bodyPr wrap="none" rtlCol="0">
            <a:spAutoFit/>
          </a:bodyPr>
          <a:lstStyle/>
          <a:p>
            <a:r>
              <a:rPr kumimoji="1" lang="en-US" altLang="ja-JP" dirty="0" smtClean="0"/>
              <a:t>News and Topics</a:t>
            </a:r>
          </a:p>
          <a:p>
            <a:endParaRPr lang="en-US" altLang="ja-JP" dirty="0"/>
          </a:p>
          <a:p>
            <a:r>
              <a:rPr kumimoji="1" lang="en-US" altLang="ja-JP" dirty="0" smtClean="0"/>
              <a:t>  CMS </a:t>
            </a:r>
            <a:r>
              <a:rPr kumimoji="1" lang="ja-JP" altLang="en-US" dirty="0" smtClean="0"/>
              <a:t>で随時編集</a:t>
            </a:r>
            <a:endParaRPr kumimoji="1" lang="en-US" altLang="ja-JP" dirty="0" smtClean="0"/>
          </a:p>
          <a:p>
            <a:endParaRPr lang="en-US" altLang="ja-JP" dirty="0"/>
          </a:p>
          <a:p>
            <a:r>
              <a:rPr lang="ja-JP" altLang="en-US" dirty="0" smtClean="0"/>
              <a:t>５月１０日　</a:t>
            </a:r>
            <a:r>
              <a:rPr lang="en-US" altLang="ja-JP" dirty="0" smtClean="0"/>
              <a:t>○○</a:t>
            </a:r>
            <a:r>
              <a:rPr lang="ja-JP" altLang="en-US" dirty="0" smtClean="0"/>
              <a:t>セミナーを開催します。</a:t>
            </a:r>
            <a:endParaRPr lang="en-US" altLang="ja-JP" dirty="0" smtClean="0"/>
          </a:p>
          <a:p>
            <a:r>
              <a:rPr kumimoji="1" lang="ja-JP" altLang="ja-JP" dirty="0"/>
              <a:t>　</a:t>
            </a:r>
            <a:r>
              <a:rPr kumimoji="1" lang="ja-JP" altLang="en-US" dirty="0" smtClean="0"/>
              <a:t>　　　　　　詳細はこちら　で</a:t>
            </a:r>
            <a:r>
              <a:rPr kumimoji="1" lang="en-US" altLang="ja-JP" dirty="0" smtClean="0"/>
              <a:t> </a:t>
            </a:r>
          </a:p>
          <a:p>
            <a:r>
              <a:rPr lang="ja-JP" altLang="ja-JP" dirty="0"/>
              <a:t>　</a:t>
            </a:r>
            <a:r>
              <a:rPr lang="ja-JP" altLang="en-US" dirty="0" smtClean="0"/>
              <a:t>　　　　　　　　</a:t>
            </a:r>
            <a:r>
              <a:rPr kumimoji="1" lang="en-US" altLang="ja-JP" dirty="0" err="1" smtClean="0"/>
              <a:t>pdf</a:t>
            </a:r>
            <a:r>
              <a:rPr kumimoji="1" lang="en-US" altLang="ja-JP" dirty="0" smtClean="0"/>
              <a:t> </a:t>
            </a:r>
            <a:r>
              <a:rPr kumimoji="1" lang="ja-JP" altLang="en-US" dirty="0" smtClean="0"/>
              <a:t>ないしは</a:t>
            </a:r>
            <a:r>
              <a:rPr kumimoji="1" lang="en-US" altLang="ja-JP" dirty="0" smtClean="0"/>
              <a:t> HP </a:t>
            </a:r>
            <a:r>
              <a:rPr kumimoji="1" lang="ja-JP" altLang="en-US" dirty="0" smtClean="0"/>
              <a:t>へリンク</a:t>
            </a:r>
            <a:endParaRPr kumimoji="1" lang="en-US" altLang="ja-JP" dirty="0" smtClean="0"/>
          </a:p>
          <a:p>
            <a:endParaRPr lang="en-US" altLang="ja-JP" dirty="0" smtClean="0"/>
          </a:p>
          <a:p>
            <a:r>
              <a:rPr kumimoji="1" lang="ja-JP" altLang="en-US" dirty="0" smtClean="0"/>
              <a:t>６月１０日　</a:t>
            </a:r>
            <a:r>
              <a:rPr kumimoji="1" lang="en-US" altLang="ja-JP" dirty="0" smtClean="0"/>
              <a:t>○○</a:t>
            </a:r>
            <a:r>
              <a:rPr kumimoji="1" lang="ja-JP" altLang="en-US" dirty="0" smtClean="0"/>
              <a:t>セミナー</a:t>
            </a:r>
            <a:endParaRPr kumimoji="1" lang="en-US" altLang="ja-JP" dirty="0" smtClean="0"/>
          </a:p>
          <a:p>
            <a:r>
              <a:rPr lang="ja-JP" altLang="ja-JP" dirty="0"/>
              <a:t>　</a:t>
            </a:r>
            <a:r>
              <a:rPr lang="ja-JP" altLang="en-US" dirty="0" smtClean="0"/>
              <a:t>　　　　　　申し込みはこちら</a:t>
            </a:r>
            <a:endParaRPr lang="en-US" altLang="ja-JP" dirty="0" smtClean="0"/>
          </a:p>
          <a:p>
            <a:r>
              <a:rPr kumimoji="1" lang="ja-JP" altLang="ja-JP" dirty="0"/>
              <a:t>　</a:t>
            </a:r>
            <a:r>
              <a:rPr kumimoji="1" lang="ja-JP" altLang="en-US" dirty="0" smtClean="0"/>
              <a:t>　　　　　　　　で登録ページへ</a:t>
            </a:r>
            <a:endParaRPr kumimoji="1" lang="en-US" altLang="ja-JP" dirty="0" smtClean="0"/>
          </a:p>
          <a:p>
            <a:endParaRPr lang="en-US" altLang="ja-JP" dirty="0"/>
          </a:p>
          <a:p>
            <a:r>
              <a:rPr kumimoji="1" lang="ja-JP" altLang="en-US" dirty="0" smtClean="0"/>
              <a:t>登録ページの有無別で価格をお知らせください。</a:t>
            </a:r>
            <a:endParaRPr kumimoji="1" lang="en-US" altLang="ja-JP" dirty="0" smtClean="0"/>
          </a:p>
          <a:p>
            <a:endParaRPr lang="en-US" altLang="ja-JP" dirty="0"/>
          </a:p>
          <a:p>
            <a:r>
              <a:rPr kumimoji="1" lang="ja-JP" altLang="en-US" dirty="0" smtClean="0"/>
              <a:t>古い情報は　「活動記録」へ移動</a:t>
            </a:r>
            <a:endParaRPr kumimoji="1" lang="ja-JP" altLang="en-US" dirty="0"/>
          </a:p>
        </p:txBody>
      </p:sp>
      <p:sp>
        <p:nvSpPr>
          <p:cNvPr id="14" name="正方形/長方形 13"/>
          <p:cNvSpPr/>
          <p:nvPr/>
        </p:nvSpPr>
        <p:spPr>
          <a:xfrm>
            <a:off x="44817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5" name="正方形/長方形 14"/>
          <p:cNvSpPr/>
          <p:nvPr/>
        </p:nvSpPr>
        <p:spPr>
          <a:xfrm>
            <a:off x="201678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6" name="正方形/長方形 15"/>
          <p:cNvSpPr/>
          <p:nvPr/>
        </p:nvSpPr>
        <p:spPr>
          <a:xfrm>
            <a:off x="349202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7" name="テキスト ボックス 16"/>
          <p:cNvSpPr txBox="1"/>
          <p:nvPr/>
        </p:nvSpPr>
        <p:spPr>
          <a:xfrm>
            <a:off x="3619547" y="2203710"/>
            <a:ext cx="2371262" cy="369332"/>
          </a:xfrm>
          <a:prstGeom prst="rect">
            <a:avLst/>
          </a:prstGeom>
          <a:noFill/>
        </p:spPr>
        <p:txBody>
          <a:bodyPr wrap="none" rtlCol="0">
            <a:spAutoFit/>
          </a:bodyPr>
          <a:lstStyle/>
          <a:p>
            <a:r>
              <a:rPr kumimoji="1" lang="ja-JP" altLang="en-US" dirty="0" smtClean="0"/>
              <a:t>当面英語ページはなし</a:t>
            </a:r>
            <a:endParaRPr kumimoji="1" lang="ja-JP" altLang="en-US" dirty="0"/>
          </a:p>
        </p:txBody>
      </p:sp>
    </p:spTree>
    <p:extLst>
      <p:ext uri="{BB962C8B-B14F-4D97-AF65-F5344CB8AC3E}">
        <p14:creationId xmlns:p14="http://schemas.microsoft.com/office/powerpoint/2010/main" val="196058494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p:cNvSpPr txBox="1"/>
          <p:nvPr/>
        </p:nvSpPr>
        <p:spPr>
          <a:xfrm>
            <a:off x="242762" y="136996"/>
            <a:ext cx="4328829" cy="369332"/>
          </a:xfrm>
          <a:prstGeom prst="rect">
            <a:avLst/>
          </a:prstGeom>
          <a:noFill/>
        </p:spPr>
        <p:txBody>
          <a:bodyPr wrap="none" rtlCol="0">
            <a:spAutoFit/>
          </a:bodyPr>
          <a:lstStyle/>
          <a:p>
            <a:r>
              <a:rPr lang="ja-JP" altLang="en-US" dirty="0" smtClean="0"/>
              <a:t>大阪大学</a:t>
            </a:r>
            <a:r>
              <a:rPr kumimoji="1" lang="ja-JP" altLang="en-US" dirty="0" smtClean="0"/>
              <a:t>未来技術イニシアティブ支援事業</a:t>
            </a:r>
            <a:endParaRPr kumimoji="1" lang="ja-JP" altLang="en-US" dirty="0"/>
          </a:p>
        </p:txBody>
      </p:sp>
      <p:sp>
        <p:nvSpPr>
          <p:cNvPr id="5" name="テキスト ボックス 4"/>
          <p:cNvSpPr txBox="1"/>
          <p:nvPr/>
        </p:nvSpPr>
        <p:spPr>
          <a:xfrm>
            <a:off x="242762" y="506328"/>
            <a:ext cx="1107996" cy="369332"/>
          </a:xfrm>
          <a:prstGeom prst="rect">
            <a:avLst/>
          </a:prstGeom>
          <a:noFill/>
        </p:spPr>
        <p:txBody>
          <a:bodyPr wrap="none" rtlCol="0">
            <a:spAutoFit/>
          </a:bodyPr>
          <a:lstStyle/>
          <a:p>
            <a:r>
              <a:rPr kumimoji="1" lang="ja-JP" altLang="en-US" dirty="0" smtClean="0"/>
              <a:t>分子技術</a:t>
            </a:r>
            <a:endParaRPr kumimoji="1" lang="ja-JP" altLang="en-US" dirty="0"/>
          </a:p>
        </p:txBody>
      </p:sp>
      <p:sp>
        <p:nvSpPr>
          <p:cNvPr id="7" name="正方形/長方形 6"/>
          <p:cNvSpPr/>
          <p:nvPr/>
        </p:nvSpPr>
        <p:spPr>
          <a:xfrm>
            <a:off x="448174" y="2857354"/>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概要</a:t>
            </a:r>
            <a:endParaRPr kumimoji="1" lang="ja-JP" altLang="en-US" dirty="0"/>
          </a:p>
        </p:txBody>
      </p:sp>
      <p:sp>
        <p:nvSpPr>
          <p:cNvPr id="8" name="正方形/長方形 7"/>
          <p:cNvSpPr/>
          <p:nvPr/>
        </p:nvSpPr>
        <p:spPr>
          <a:xfrm>
            <a:off x="448174" y="37164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メンバー</a:t>
            </a:r>
            <a:endParaRPr kumimoji="1" lang="ja-JP" altLang="en-US" dirty="0"/>
          </a:p>
        </p:txBody>
      </p:sp>
      <p:sp>
        <p:nvSpPr>
          <p:cNvPr id="9" name="正方形/長方形 8"/>
          <p:cNvSpPr/>
          <p:nvPr/>
        </p:nvSpPr>
        <p:spPr>
          <a:xfrm>
            <a:off x="448174" y="46315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活動記録</a:t>
            </a:r>
            <a:endParaRPr kumimoji="1" lang="ja-JP" altLang="en-US" dirty="0"/>
          </a:p>
        </p:txBody>
      </p:sp>
      <p:sp>
        <p:nvSpPr>
          <p:cNvPr id="10" name="正方形/長方形 9"/>
          <p:cNvSpPr/>
          <p:nvPr/>
        </p:nvSpPr>
        <p:spPr>
          <a:xfrm>
            <a:off x="448174" y="5546629"/>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資料</a:t>
            </a:r>
            <a:endParaRPr kumimoji="1" lang="ja-JP" altLang="en-US" dirty="0"/>
          </a:p>
        </p:txBody>
      </p:sp>
      <p:sp>
        <p:nvSpPr>
          <p:cNvPr id="11" name="正方形/長方形 10"/>
          <p:cNvSpPr/>
          <p:nvPr/>
        </p:nvSpPr>
        <p:spPr>
          <a:xfrm>
            <a:off x="448174" y="6443053"/>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リンク</a:t>
            </a:r>
            <a:endParaRPr kumimoji="1" lang="ja-JP" altLang="en-US" dirty="0"/>
          </a:p>
        </p:txBody>
      </p:sp>
      <p:sp>
        <p:nvSpPr>
          <p:cNvPr id="12" name="正方形/長方形 11"/>
          <p:cNvSpPr/>
          <p:nvPr/>
        </p:nvSpPr>
        <p:spPr>
          <a:xfrm>
            <a:off x="2016784" y="2857354"/>
            <a:ext cx="4683061" cy="4183316"/>
          </a:xfrm>
          <a:prstGeom prst="rect">
            <a:avLst/>
          </a:prstGeom>
          <a:noFill/>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dirty="0"/>
          </a:p>
        </p:txBody>
      </p:sp>
      <p:sp>
        <p:nvSpPr>
          <p:cNvPr id="13" name="テキスト ボックス 12"/>
          <p:cNvSpPr txBox="1"/>
          <p:nvPr/>
        </p:nvSpPr>
        <p:spPr>
          <a:xfrm>
            <a:off x="2259545" y="2993306"/>
            <a:ext cx="4108264" cy="646331"/>
          </a:xfrm>
          <a:prstGeom prst="rect">
            <a:avLst/>
          </a:prstGeom>
          <a:noFill/>
        </p:spPr>
        <p:txBody>
          <a:bodyPr wrap="square" rtlCol="0">
            <a:spAutoFit/>
          </a:bodyPr>
          <a:lstStyle/>
          <a:p>
            <a:r>
              <a:rPr lang="ja-JP" altLang="en-US" dirty="0" smtClean="0"/>
              <a:t>バナーで間に合うので</a:t>
            </a:r>
            <a:endParaRPr lang="en-US" altLang="ja-JP" dirty="0" smtClean="0"/>
          </a:p>
          <a:p>
            <a:r>
              <a:rPr lang="ja-JP" altLang="en-US" dirty="0" smtClean="0"/>
              <a:t>なくてもよい？</a:t>
            </a:r>
            <a:endParaRPr lang="en-US" altLang="ja-JP" dirty="0"/>
          </a:p>
        </p:txBody>
      </p:sp>
      <p:sp>
        <p:nvSpPr>
          <p:cNvPr id="14" name="テキスト ボックス 13"/>
          <p:cNvSpPr txBox="1"/>
          <p:nvPr/>
        </p:nvSpPr>
        <p:spPr>
          <a:xfrm>
            <a:off x="2446285" y="1141296"/>
            <a:ext cx="1390124" cy="369332"/>
          </a:xfrm>
          <a:prstGeom prst="rect">
            <a:avLst/>
          </a:prstGeom>
          <a:noFill/>
        </p:spPr>
        <p:txBody>
          <a:bodyPr wrap="none" rtlCol="0">
            <a:spAutoFit/>
          </a:bodyPr>
          <a:lstStyle/>
          <a:p>
            <a:r>
              <a:rPr kumimoji="1" lang="ja-JP" altLang="en-US" dirty="0" smtClean="0"/>
              <a:t>リンクページ</a:t>
            </a:r>
            <a:endParaRPr kumimoji="1" lang="ja-JP" altLang="en-US" dirty="0"/>
          </a:p>
        </p:txBody>
      </p:sp>
      <p:sp>
        <p:nvSpPr>
          <p:cNvPr id="15" name="正方形/長方形 14"/>
          <p:cNvSpPr/>
          <p:nvPr/>
        </p:nvSpPr>
        <p:spPr>
          <a:xfrm>
            <a:off x="44817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6" name="正方形/長方形 15"/>
          <p:cNvSpPr/>
          <p:nvPr/>
        </p:nvSpPr>
        <p:spPr>
          <a:xfrm>
            <a:off x="201678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7" name="正方形/長方形 16"/>
          <p:cNvSpPr/>
          <p:nvPr/>
        </p:nvSpPr>
        <p:spPr>
          <a:xfrm>
            <a:off x="349202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Tree>
    <p:extLst>
      <p:ext uri="{BB962C8B-B14F-4D97-AF65-F5344CB8AC3E}">
        <p14:creationId xmlns:p14="http://schemas.microsoft.com/office/powerpoint/2010/main" val="244516679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p:cNvSpPr txBox="1"/>
          <p:nvPr/>
        </p:nvSpPr>
        <p:spPr>
          <a:xfrm>
            <a:off x="242762" y="136996"/>
            <a:ext cx="4328829" cy="369332"/>
          </a:xfrm>
          <a:prstGeom prst="rect">
            <a:avLst/>
          </a:prstGeom>
          <a:noFill/>
        </p:spPr>
        <p:txBody>
          <a:bodyPr wrap="none" rtlCol="0">
            <a:spAutoFit/>
          </a:bodyPr>
          <a:lstStyle/>
          <a:p>
            <a:r>
              <a:rPr lang="ja-JP" altLang="en-US" dirty="0" smtClean="0"/>
              <a:t>大阪大学</a:t>
            </a:r>
            <a:r>
              <a:rPr kumimoji="1" lang="ja-JP" altLang="en-US" dirty="0" smtClean="0"/>
              <a:t>未来技術イニシアティブ支援事業</a:t>
            </a:r>
            <a:endParaRPr kumimoji="1" lang="ja-JP" altLang="en-US" dirty="0"/>
          </a:p>
        </p:txBody>
      </p:sp>
      <p:sp>
        <p:nvSpPr>
          <p:cNvPr id="5" name="テキスト ボックス 4"/>
          <p:cNvSpPr txBox="1"/>
          <p:nvPr/>
        </p:nvSpPr>
        <p:spPr>
          <a:xfrm>
            <a:off x="242762" y="506328"/>
            <a:ext cx="1107996" cy="369332"/>
          </a:xfrm>
          <a:prstGeom prst="rect">
            <a:avLst/>
          </a:prstGeom>
          <a:noFill/>
        </p:spPr>
        <p:txBody>
          <a:bodyPr wrap="none" rtlCol="0">
            <a:spAutoFit/>
          </a:bodyPr>
          <a:lstStyle/>
          <a:p>
            <a:r>
              <a:rPr kumimoji="1" lang="ja-JP" altLang="en-US" dirty="0" smtClean="0"/>
              <a:t>分子技術</a:t>
            </a:r>
            <a:endParaRPr kumimoji="1" lang="ja-JP" altLang="en-US" dirty="0"/>
          </a:p>
        </p:txBody>
      </p:sp>
      <p:sp>
        <p:nvSpPr>
          <p:cNvPr id="7" name="正方形/長方形 6"/>
          <p:cNvSpPr/>
          <p:nvPr/>
        </p:nvSpPr>
        <p:spPr>
          <a:xfrm>
            <a:off x="448174" y="2857354"/>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概要</a:t>
            </a:r>
            <a:endParaRPr kumimoji="1" lang="ja-JP" altLang="en-US" dirty="0"/>
          </a:p>
        </p:txBody>
      </p:sp>
      <p:sp>
        <p:nvSpPr>
          <p:cNvPr id="8" name="正方形/長方形 7"/>
          <p:cNvSpPr/>
          <p:nvPr/>
        </p:nvSpPr>
        <p:spPr>
          <a:xfrm>
            <a:off x="448174" y="37164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メンバー</a:t>
            </a:r>
            <a:endParaRPr kumimoji="1" lang="ja-JP" altLang="en-US" dirty="0"/>
          </a:p>
        </p:txBody>
      </p:sp>
      <p:sp>
        <p:nvSpPr>
          <p:cNvPr id="9" name="正方形/長方形 8"/>
          <p:cNvSpPr/>
          <p:nvPr/>
        </p:nvSpPr>
        <p:spPr>
          <a:xfrm>
            <a:off x="448174" y="46315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活動記録</a:t>
            </a:r>
            <a:endParaRPr kumimoji="1" lang="ja-JP" altLang="en-US" dirty="0"/>
          </a:p>
        </p:txBody>
      </p:sp>
      <p:sp>
        <p:nvSpPr>
          <p:cNvPr id="10" name="正方形/長方形 9"/>
          <p:cNvSpPr/>
          <p:nvPr/>
        </p:nvSpPr>
        <p:spPr>
          <a:xfrm>
            <a:off x="448174" y="5546629"/>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資料</a:t>
            </a:r>
            <a:endParaRPr kumimoji="1" lang="ja-JP" altLang="en-US" dirty="0"/>
          </a:p>
        </p:txBody>
      </p:sp>
      <p:sp>
        <p:nvSpPr>
          <p:cNvPr id="11" name="正方形/長方形 10"/>
          <p:cNvSpPr/>
          <p:nvPr/>
        </p:nvSpPr>
        <p:spPr>
          <a:xfrm>
            <a:off x="448174" y="6443053"/>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リンク</a:t>
            </a:r>
            <a:endParaRPr kumimoji="1" lang="ja-JP" altLang="en-US" dirty="0"/>
          </a:p>
        </p:txBody>
      </p:sp>
      <p:sp>
        <p:nvSpPr>
          <p:cNvPr id="12" name="正方形/長方形 11"/>
          <p:cNvSpPr/>
          <p:nvPr/>
        </p:nvSpPr>
        <p:spPr>
          <a:xfrm>
            <a:off x="2016784" y="2857354"/>
            <a:ext cx="3974025" cy="4183316"/>
          </a:xfrm>
          <a:prstGeom prst="rect">
            <a:avLst/>
          </a:prstGeom>
          <a:noFill/>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dirty="0"/>
          </a:p>
        </p:txBody>
      </p:sp>
      <p:sp>
        <p:nvSpPr>
          <p:cNvPr id="13" name="テキスト ボックス 12"/>
          <p:cNvSpPr txBox="1"/>
          <p:nvPr/>
        </p:nvSpPr>
        <p:spPr>
          <a:xfrm>
            <a:off x="2259545" y="2993306"/>
            <a:ext cx="2941130" cy="2031325"/>
          </a:xfrm>
          <a:prstGeom prst="rect">
            <a:avLst/>
          </a:prstGeom>
          <a:noFill/>
        </p:spPr>
        <p:txBody>
          <a:bodyPr wrap="none" rtlCol="0">
            <a:spAutoFit/>
          </a:bodyPr>
          <a:lstStyle/>
          <a:p>
            <a:r>
              <a:rPr kumimoji="1" lang="ja-JP" altLang="en-US" dirty="0" smtClean="0"/>
              <a:t>概要をテキストで記載</a:t>
            </a:r>
            <a:endParaRPr kumimoji="1" lang="en-US" altLang="ja-JP" dirty="0" smtClean="0"/>
          </a:p>
          <a:p>
            <a:endParaRPr lang="en-US" altLang="ja-JP" dirty="0"/>
          </a:p>
          <a:p>
            <a:r>
              <a:rPr kumimoji="1" lang="ja-JP" altLang="en-US" dirty="0" smtClean="0"/>
              <a:t>変更の可能性　ほとんどなし</a:t>
            </a:r>
            <a:endParaRPr kumimoji="1" lang="en-US" altLang="ja-JP" dirty="0" smtClean="0"/>
          </a:p>
          <a:p>
            <a:endParaRPr lang="en-US" altLang="ja-JP" dirty="0"/>
          </a:p>
          <a:p>
            <a:r>
              <a:rPr lang="ja-JP" altLang="en-US" dirty="0" smtClean="0"/>
              <a:t>テキスト内から</a:t>
            </a:r>
            <a:endParaRPr lang="en-US" altLang="ja-JP" dirty="0" smtClean="0"/>
          </a:p>
          <a:p>
            <a:r>
              <a:rPr lang="ja-JP" altLang="en-US" dirty="0" smtClean="0"/>
              <a:t>ジャンプ機能は必要</a:t>
            </a:r>
            <a:endParaRPr lang="en-US" altLang="ja-JP" dirty="0" smtClean="0"/>
          </a:p>
          <a:p>
            <a:endParaRPr lang="en-US" altLang="ja-JP" dirty="0" smtClean="0"/>
          </a:p>
        </p:txBody>
      </p:sp>
      <p:sp>
        <p:nvSpPr>
          <p:cNvPr id="14" name="テキスト ボックス 13"/>
          <p:cNvSpPr txBox="1"/>
          <p:nvPr/>
        </p:nvSpPr>
        <p:spPr>
          <a:xfrm>
            <a:off x="2446285" y="1141296"/>
            <a:ext cx="1524576" cy="369332"/>
          </a:xfrm>
          <a:prstGeom prst="rect">
            <a:avLst/>
          </a:prstGeom>
          <a:noFill/>
        </p:spPr>
        <p:txBody>
          <a:bodyPr wrap="none" rtlCol="0">
            <a:spAutoFit/>
          </a:bodyPr>
          <a:lstStyle/>
          <a:p>
            <a:r>
              <a:rPr kumimoji="1" lang="ja-JP" altLang="en-US" dirty="0" smtClean="0"/>
              <a:t>概要のページ</a:t>
            </a:r>
            <a:endParaRPr kumimoji="1" lang="ja-JP" altLang="en-US" dirty="0"/>
          </a:p>
        </p:txBody>
      </p:sp>
      <p:sp>
        <p:nvSpPr>
          <p:cNvPr id="15" name="正方形/長方形 14"/>
          <p:cNvSpPr/>
          <p:nvPr/>
        </p:nvSpPr>
        <p:spPr>
          <a:xfrm>
            <a:off x="44817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6" name="正方形/長方形 15"/>
          <p:cNvSpPr/>
          <p:nvPr/>
        </p:nvSpPr>
        <p:spPr>
          <a:xfrm>
            <a:off x="201678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7" name="正方形/長方形 16"/>
          <p:cNvSpPr/>
          <p:nvPr/>
        </p:nvSpPr>
        <p:spPr>
          <a:xfrm>
            <a:off x="349202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Tree>
    <p:extLst>
      <p:ext uri="{BB962C8B-B14F-4D97-AF65-F5344CB8AC3E}">
        <p14:creationId xmlns:p14="http://schemas.microsoft.com/office/powerpoint/2010/main" val="55931148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p:cNvSpPr txBox="1"/>
          <p:nvPr/>
        </p:nvSpPr>
        <p:spPr>
          <a:xfrm>
            <a:off x="732606" y="1058285"/>
            <a:ext cx="5634328" cy="5632310"/>
          </a:xfrm>
          <a:prstGeom prst="rect">
            <a:avLst/>
          </a:prstGeom>
          <a:noFill/>
        </p:spPr>
        <p:txBody>
          <a:bodyPr wrap="square" rtlCol="0">
            <a:spAutoFit/>
          </a:bodyPr>
          <a:lstStyle/>
          <a:p>
            <a:r>
              <a:rPr kumimoji="1" lang="ja-JP" altLang="en-US" sz="1200" dirty="0" smtClean="0"/>
              <a:t>概要</a:t>
            </a:r>
            <a:endParaRPr kumimoji="1" lang="en-US" altLang="ja-JP" sz="1200" dirty="0" smtClean="0"/>
          </a:p>
          <a:p>
            <a:endParaRPr lang="en-US" altLang="ja-JP" sz="1200" dirty="0" smtClean="0"/>
          </a:p>
          <a:p>
            <a:r>
              <a:rPr lang="ja-JP" altLang="en-US" sz="1200" dirty="0" smtClean="0"/>
              <a:t>本グループでは、</a:t>
            </a:r>
            <a:endParaRPr lang="en-US" altLang="ja-JP" sz="1200" dirty="0" smtClean="0"/>
          </a:p>
          <a:p>
            <a:r>
              <a:rPr lang="en-US" altLang="ja-JP" sz="1200" dirty="0"/>
              <a:t>(1)</a:t>
            </a:r>
            <a:r>
              <a:rPr lang="ja-JP" altLang="en-US" sz="1200" dirty="0"/>
              <a:t>「出口志向の研究のイニシアティブ」として、分子を用いた熱電変換素子、スピントロニクス素子の開発を行うとともに、</a:t>
            </a:r>
          </a:p>
          <a:p>
            <a:r>
              <a:rPr lang="en-US" altLang="ja-JP" sz="1200" dirty="0"/>
              <a:t>(2) </a:t>
            </a:r>
            <a:r>
              <a:rPr lang="ja-JP" altLang="en-US" sz="1200" dirty="0"/>
              <a:t>「未来志向の基礎研究の推進」として、有機素子の弱点でもある構造ゆらぎの本質を探索し、それを積極的に克服する方策をさぐる。</a:t>
            </a:r>
          </a:p>
          <a:p>
            <a:r>
              <a:rPr lang="ja-JP" altLang="en-US" sz="1200" dirty="0"/>
              <a:t>さらに、文部科学省の戦略目標である</a:t>
            </a:r>
          </a:p>
          <a:p>
            <a:r>
              <a:rPr lang="en-US" altLang="ja-JP" sz="1200" dirty="0"/>
              <a:t>(3) </a:t>
            </a:r>
            <a:r>
              <a:rPr lang="ja-JP" altLang="en-US" sz="1200" dirty="0"/>
              <a:t>「環境・エネルギー材料や電子材料、健康・医療用材料に革新をもたらす分子の自在設計</a:t>
            </a:r>
            <a:r>
              <a:rPr lang="en-US" altLang="ja-JP" sz="1200" dirty="0"/>
              <a:t>『</a:t>
            </a:r>
            <a:r>
              <a:rPr lang="ja-JP" altLang="en-US" sz="1200" dirty="0"/>
              <a:t>分子技術</a:t>
            </a:r>
            <a:r>
              <a:rPr lang="en-US" altLang="ja-JP" sz="1200" dirty="0"/>
              <a:t>』</a:t>
            </a:r>
            <a:r>
              <a:rPr lang="ja-JP" altLang="en-US" sz="1200" dirty="0"/>
              <a:t>の構築</a:t>
            </a:r>
            <a:r>
              <a:rPr lang="ja-JP" altLang="en-US" sz="1200" dirty="0" smtClean="0"/>
              <a:t>」</a:t>
            </a:r>
            <a:endParaRPr lang="en-US" altLang="ja-JP" sz="1200" dirty="0" smtClean="0"/>
          </a:p>
          <a:p>
            <a:r>
              <a:rPr lang="en-US" altLang="ja-JP" sz="1200" dirty="0"/>
              <a:t>(4) </a:t>
            </a:r>
            <a:r>
              <a:rPr lang="ja-JP" altLang="ja-JP" sz="1200" dirty="0"/>
              <a:t>「情報デバイスの超低消費電力化や多機能化の実現に向けた，素材技術・デバイス技術・ナノシステム最適化技術等の融合による革新的基盤技術の創成」</a:t>
            </a:r>
          </a:p>
          <a:p>
            <a:r>
              <a:rPr lang="ja-JP" altLang="ja-JP" sz="1200" dirty="0"/>
              <a:t>および総合科学技術会議イノベーション総合戦略</a:t>
            </a:r>
          </a:p>
          <a:p>
            <a:r>
              <a:rPr lang="en-US" altLang="ja-JP" sz="1200" dirty="0"/>
              <a:t>(5) </a:t>
            </a:r>
            <a:r>
              <a:rPr lang="ja-JP" altLang="ja-JP" sz="1200" dirty="0"/>
              <a:t>「クリーンで経済的なエネルギーシステムの実現」</a:t>
            </a:r>
          </a:p>
          <a:p>
            <a:r>
              <a:rPr lang="ja-JP" altLang="ja-JP" sz="1200" dirty="0"/>
              <a:t>に対応した、若手研究者のネットワークの構築と研究戦略の立案を行う。</a:t>
            </a:r>
          </a:p>
          <a:p>
            <a:r>
              <a:rPr lang="ja-JP" altLang="ja-JP" sz="1200" dirty="0"/>
              <a:t>また、各省庁の戦略目標そのものの立案に関与するとともに、その中核研究者となるリーダーを育成する。 </a:t>
            </a:r>
            <a:endParaRPr lang="en-US" altLang="ja-JP" sz="1200" dirty="0" smtClean="0"/>
          </a:p>
          <a:p>
            <a:endParaRPr lang="en-US" altLang="ja-JP" sz="1200" dirty="0"/>
          </a:p>
          <a:p>
            <a:r>
              <a:rPr lang="ja-JP" altLang="en-US" sz="1200" dirty="0" smtClean="0"/>
              <a:t>具体的には、下記を目標として活動を行う。</a:t>
            </a:r>
            <a:endParaRPr lang="en-US" altLang="ja-JP" sz="1200" dirty="0" smtClean="0"/>
          </a:p>
          <a:p>
            <a:r>
              <a:rPr lang="en-US" altLang="ja-JP" sz="1200" dirty="0"/>
              <a:t>(1) </a:t>
            </a:r>
            <a:r>
              <a:rPr lang="ja-JP" altLang="ja-JP" sz="1200" dirty="0"/>
              <a:t>研究者と資金、情報が集まる「ハブ」拠点の形成</a:t>
            </a:r>
          </a:p>
          <a:p>
            <a:r>
              <a:rPr lang="en-US" altLang="ja-JP" sz="1200" dirty="0"/>
              <a:t>(2) </a:t>
            </a:r>
            <a:r>
              <a:rPr lang="ja-JP" altLang="ja-JP" sz="1200" dirty="0"/>
              <a:t>分子熱電、分子スピントロニクスの集中研究による優位性の確保と実用化研究資金の獲得</a:t>
            </a:r>
          </a:p>
          <a:p>
            <a:r>
              <a:rPr lang="en-US" altLang="ja-JP" sz="1200" dirty="0"/>
              <a:t>(3) </a:t>
            </a:r>
            <a:r>
              <a:rPr lang="ja-JP" altLang="ja-JP" sz="1200" dirty="0"/>
              <a:t>ゆらぎやノイズの研究による基礎研究資金の獲得</a:t>
            </a:r>
          </a:p>
          <a:p>
            <a:r>
              <a:rPr lang="en-US" altLang="ja-JP" sz="1200" dirty="0"/>
              <a:t>(4) </a:t>
            </a:r>
            <a:r>
              <a:rPr lang="ja-JP" altLang="ja-JP" sz="1200" dirty="0"/>
              <a:t>戦略的異分野交流による萌芽的研究資金の獲得</a:t>
            </a:r>
          </a:p>
          <a:p>
            <a:r>
              <a:rPr lang="en-US" altLang="ja-JP" sz="1200" dirty="0"/>
              <a:t>(5) </a:t>
            </a:r>
            <a:r>
              <a:rPr lang="ja-JP" altLang="ja-JP" sz="1200" dirty="0"/>
              <a:t>教員のリーダー力養成 </a:t>
            </a:r>
            <a:endParaRPr lang="en-US" altLang="ja-JP" sz="1200" dirty="0" smtClean="0"/>
          </a:p>
          <a:p>
            <a:endParaRPr lang="en-US" altLang="ja-JP" sz="1200" dirty="0"/>
          </a:p>
          <a:p>
            <a:endParaRPr lang="ja-JP" altLang="en-US" sz="1200" dirty="0"/>
          </a:p>
          <a:p>
            <a:endParaRPr lang="en-US" altLang="ja-JP" sz="1200" dirty="0"/>
          </a:p>
          <a:p>
            <a:endParaRPr kumimoji="1" lang="ja-JP" altLang="en-US" sz="1200" dirty="0"/>
          </a:p>
        </p:txBody>
      </p:sp>
    </p:spTree>
    <p:extLst>
      <p:ext uri="{BB962C8B-B14F-4D97-AF65-F5344CB8AC3E}">
        <p14:creationId xmlns:p14="http://schemas.microsoft.com/office/powerpoint/2010/main" val="197392076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p:cNvSpPr txBox="1"/>
          <p:nvPr/>
        </p:nvSpPr>
        <p:spPr>
          <a:xfrm>
            <a:off x="242762" y="136996"/>
            <a:ext cx="4328829" cy="369332"/>
          </a:xfrm>
          <a:prstGeom prst="rect">
            <a:avLst/>
          </a:prstGeom>
          <a:noFill/>
        </p:spPr>
        <p:txBody>
          <a:bodyPr wrap="none" rtlCol="0">
            <a:spAutoFit/>
          </a:bodyPr>
          <a:lstStyle/>
          <a:p>
            <a:r>
              <a:rPr lang="ja-JP" altLang="en-US" dirty="0" smtClean="0"/>
              <a:t>大阪大学</a:t>
            </a:r>
            <a:r>
              <a:rPr kumimoji="1" lang="ja-JP" altLang="en-US" dirty="0" smtClean="0"/>
              <a:t>未来技術イニシアティブ支援事業</a:t>
            </a:r>
            <a:endParaRPr kumimoji="1" lang="ja-JP" altLang="en-US" dirty="0"/>
          </a:p>
        </p:txBody>
      </p:sp>
      <p:sp>
        <p:nvSpPr>
          <p:cNvPr id="5" name="テキスト ボックス 4"/>
          <p:cNvSpPr txBox="1"/>
          <p:nvPr/>
        </p:nvSpPr>
        <p:spPr>
          <a:xfrm>
            <a:off x="242762" y="506328"/>
            <a:ext cx="1107996" cy="369332"/>
          </a:xfrm>
          <a:prstGeom prst="rect">
            <a:avLst/>
          </a:prstGeom>
          <a:noFill/>
        </p:spPr>
        <p:txBody>
          <a:bodyPr wrap="none" rtlCol="0">
            <a:spAutoFit/>
          </a:bodyPr>
          <a:lstStyle/>
          <a:p>
            <a:r>
              <a:rPr kumimoji="1" lang="ja-JP" altLang="en-US" dirty="0" smtClean="0"/>
              <a:t>分子技術</a:t>
            </a:r>
            <a:endParaRPr kumimoji="1" lang="ja-JP" altLang="en-US" dirty="0"/>
          </a:p>
        </p:txBody>
      </p:sp>
      <p:sp>
        <p:nvSpPr>
          <p:cNvPr id="7" name="正方形/長方形 6"/>
          <p:cNvSpPr/>
          <p:nvPr/>
        </p:nvSpPr>
        <p:spPr>
          <a:xfrm>
            <a:off x="448174" y="2857354"/>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概要</a:t>
            </a:r>
            <a:endParaRPr kumimoji="1" lang="ja-JP" altLang="en-US" dirty="0"/>
          </a:p>
        </p:txBody>
      </p:sp>
      <p:sp>
        <p:nvSpPr>
          <p:cNvPr id="8" name="正方形/長方形 7"/>
          <p:cNvSpPr/>
          <p:nvPr/>
        </p:nvSpPr>
        <p:spPr>
          <a:xfrm>
            <a:off x="448174" y="37164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メンバー</a:t>
            </a:r>
            <a:endParaRPr kumimoji="1" lang="ja-JP" altLang="en-US" dirty="0"/>
          </a:p>
        </p:txBody>
      </p:sp>
      <p:sp>
        <p:nvSpPr>
          <p:cNvPr id="9" name="正方形/長方形 8"/>
          <p:cNvSpPr/>
          <p:nvPr/>
        </p:nvSpPr>
        <p:spPr>
          <a:xfrm>
            <a:off x="448174" y="46315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活動記録</a:t>
            </a:r>
            <a:endParaRPr kumimoji="1" lang="ja-JP" altLang="en-US" dirty="0"/>
          </a:p>
        </p:txBody>
      </p:sp>
      <p:sp>
        <p:nvSpPr>
          <p:cNvPr id="10" name="正方形/長方形 9"/>
          <p:cNvSpPr/>
          <p:nvPr/>
        </p:nvSpPr>
        <p:spPr>
          <a:xfrm>
            <a:off x="448174" y="5546629"/>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資料</a:t>
            </a:r>
            <a:endParaRPr kumimoji="1" lang="ja-JP" altLang="en-US" dirty="0"/>
          </a:p>
        </p:txBody>
      </p:sp>
      <p:sp>
        <p:nvSpPr>
          <p:cNvPr id="11" name="正方形/長方形 10"/>
          <p:cNvSpPr/>
          <p:nvPr/>
        </p:nvSpPr>
        <p:spPr>
          <a:xfrm>
            <a:off x="448174" y="6443053"/>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リンク</a:t>
            </a:r>
            <a:endParaRPr kumimoji="1" lang="ja-JP" altLang="en-US" dirty="0"/>
          </a:p>
        </p:txBody>
      </p:sp>
      <p:sp>
        <p:nvSpPr>
          <p:cNvPr id="12" name="正方形/長方形 11"/>
          <p:cNvSpPr/>
          <p:nvPr/>
        </p:nvSpPr>
        <p:spPr>
          <a:xfrm>
            <a:off x="2016784" y="2857354"/>
            <a:ext cx="4683061" cy="4183316"/>
          </a:xfrm>
          <a:prstGeom prst="rect">
            <a:avLst/>
          </a:prstGeom>
          <a:noFill/>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dirty="0"/>
          </a:p>
        </p:txBody>
      </p:sp>
      <p:sp>
        <p:nvSpPr>
          <p:cNvPr id="13" name="テキスト ボックス 12"/>
          <p:cNvSpPr txBox="1"/>
          <p:nvPr/>
        </p:nvSpPr>
        <p:spPr>
          <a:xfrm>
            <a:off x="2259545" y="2993306"/>
            <a:ext cx="4440300" cy="3416320"/>
          </a:xfrm>
          <a:prstGeom prst="rect">
            <a:avLst/>
          </a:prstGeom>
          <a:noFill/>
        </p:spPr>
        <p:txBody>
          <a:bodyPr wrap="none" rtlCol="0">
            <a:spAutoFit/>
          </a:bodyPr>
          <a:lstStyle/>
          <a:p>
            <a:r>
              <a:rPr lang="ja-JP" altLang="en-US" dirty="0" smtClean="0"/>
              <a:t>メンバーリスト</a:t>
            </a:r>
            <a:endParaRPr lang="en-US" altLang="ja-JP" dirty="0" smtClean="0"/>
          </a:p>
          <a:p>
            <a:endParaRPr lang="en-US" altLang="ja-JP" dirty="0"/>
          </a:p>
          <a:p>
            <a:r>
              <a:rPr lang="ja-JP" altLang="en-US" dirty="0" smtClean="0"/>
              <a:t>多田博一　基礎工学研究科　教授</a:t>
            </a:r>
            <a:endParaRPr lang="en-US" altLang="ja-JP" dirty="0" smtClean="0"/>
          </a:p>
          <a:p>
            <a:r>
              <a:rPr lang="ja-JP" altLang="ja-JP" dirty="0"/>
              <a:t>　</a:t>
            </a:r>
            <a:r>
              <a:rPr lang="ja-JP" altLang="en-US" dirty="0" smtClean="0"/>
              <a:t>　　　　　　分子エレクトロニクス　　</a:t>
            </a:r>
            <a:r>
              <a:rPr lang="en-US" altLang="ja-JP" dirty="0" smtClean="0"/>
              <a:t>HP </a:t>
            </a:r>
            <a:r>
              <a:rPr lang="ja-JP" altLang="en-US" dirty="0" smtClean="0"/>
              <a:t>リンク</a:t>
            </a:r>
            <a:endParaRPr lang="en-US" altLang="ja-JP" dirty="0" smtClean="0"/>
          </a:p>
          <a:p>
            <a:endParaRPr lang="en-US" altLang="ja-JP" dirty="0"/>
          </a:p>
          <a:p>
            <a:r>
              <a:rPr lang="en-US" altLang="ja-JP" dirty="0" smtClean="0"/>
              <a:t>○○○○</a:t>
            </a:r>
            <a:r>
              <a:rPr lang="ja-JP" altLang="en-US" dirty="0" smtClean="0"/>
              <a:t>　　　　</a:t>
            </a:r>
            <a:r>
              <a:rPr lang="en-US" altLang="ja-JP" dirty="0" smtClean="0"/>
              <a:t>○○</a:t>
            </a:r>
            <a:r>
              <a:rPr lang="ja-JP" altLang="en-US" dirty="0" smtClean="0"/>
              <a:t>研究科　准教授</a:t>
            </a:r>
            <a:endParaRPr lang="en-US" altLang="ja-JP" dirty="0" smtClean="0"/>
          </a:p>
          <a:p>
            <a:r>
              <a:rPr lang="ja-JP" altLang="en-US" dirty="0" smtClean="0"/>
              <a:t>　　　　　　　有機合成　　　　　　　　　🏠</a:t>
            </a:r>
            <a:endParaRPr lang="en-US" altLang="ja-JP" dirty="0" smtClean="0"/>
          </a:p>
          <a:p>
            <a:endParaRPr lang="en-US" altLang="ja-JP" dirty="0"/>
          </a:p>
          <a:p>
            <a:r>
              <a:rPr lang="ja-JP" altLang="en-US" dirty="0" smtClean="0"/>
              <a:t>約２０名　変更は１年に１</a:t>
            </a:r>
            <a:r>
              <a:rPr lang="en-US" altLang="ja-JP" dirty="0" smtClean="0"/>
              <a:t>−</a:t>
            </a:r>
            <a:r>
              <a:rPr lang="ja-JP" altLang="en-US" dirty="0" smtClean="0"/>
              <a:t>２回</a:t>
            </a:r>
            <a:endParaRPr lang="en-US" altLang="ja-JP" dirty="0" smtClean="0"/>
          </a:p>
          <a:p>
            <a:endParaRPr lang="en-US" altLang="ja-JP" dirty="0"/>
          </a:p>
          <a:p>
            <a:endParaRPr lang="en-US" altLang="ja-JP" dirty="0" smtClean="0"/>
          </a:p>
          <a:p>
            <a:r>
              <a:rPr lang="ja-JP" altLang="ja-JP" dirty="0"/>
              <a:t>　</a:t>
            </a:r>
            <a:r>
              <a:rPr lang="ja-JP" altLang="en-US" dirty="0" smtClean="0"/>
              <a:t>　　　　　　</a:t>
            </a:r>
            <a:endParaRPr lang="en-US" altLang="ja-JP" dirty="0"/>
          </a:p>
        </p:txBody>
      </p:sp>
      <p:sp>
        <p:nvSpPr>
          <p:cNvPr id="14" name="テキスト ボックス 13"/>
          <p:cNvSpPr txBox="1"/>
          <p:nvPr/>
        </p:nvSpPr>
        <p:spPr>
          <a:xfrm>
            <a:off x="2446285" y="1141296"/>
            <a:ext cx="1880743" cy="369332"/>
          </a:xfrm>
          <a:prstGeom prst="rect">
            <a:avLst/>
          </a:prstGeom>
          <a:noFill/>
        </p:spPr>
        <p:txBody>
          <a:bodyPr wrap="none" rtlCol="0">
            <a:spAutoFit/>
          </a:bodyPr>
          <a:lstStyle/>
          <a:p>
            <a:r>
              <a:rPr kumimoji="1" lang="ja-JP" altLang="en-US" dirty="0" smtClean="0"/>
              <a:t>メンバーのページ</a:t>
            </a:r>
            <a:endParaRPr kumimoji="1" lang="ja-JP" altLang="en-US" dirty="0"/>
          </a:p>
        </p:txBody>
      </p:sp>
      <p:sp>
        <p:nvSpPr>
          <p:cNvPr id="15" name="正方形/長方形 14"/>
          <p:cNvSpPr/>
          <p:nvPr/>
        </p:nvSpPr>
        <p:spPr>
          <a:xfrm>
            <a:off x="44817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6" name="正方形/長方形 15"/>
          <p:cNvSpPr/>
          <p:nvPr/>
        </p:nvSpPr>
        <p:spPr>
          <a:xfrm>
            <a:off x="201678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7" name="正方形/長方形 16"/>
          <p:cNvSpPr/>
          <p:nvPr/>
        </p:nvSpPr>
        <p:spPr>
          <a:xfrm>
            <a:off x="349202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Tree>
    <p:extLst>
      <p:ext uri="{BB962C8B-B14F-4D97-AF65-F5344CB8AC3E}">
        <p14:creationId xmlns:p14="http://schemas.microsoft.com/office/powerpoint/2010/main" val="39821018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表 4"/>
          <p:cNvGraphicFramePr>
            <a:graphicFrameLocks noGrp="1"/>
          </p:cNvGraphicFramePr>
          <p:nvPr>
            <p:extLst>
              <p:ext uri="{D42A27DB-BD31-4B8C-83A1-F6EECF244321}">
                <p14:modId xmlns:p14="http://schemas.microsoft.com/office/powerpoint/2010/main" val="2921200239"/>
              </p:ext>
            </p:extLst>
          </p:nvPr>
        </p:nvGraphicFramePr>
        <p:xfrm>
          <a:off x="400415" y="540676"/>
          <a:ext cx="5857453" cy="6905280"/>
        </p:xfrm>
        <a:graphic>
          <a:graphicData uri="http://schemas.openxmlformats.org/drawingml/2006/table">
            <a:tbl>
              <a:tblPr firstRow="1" bandRow="1">
                <a:tableStyleId>{2D5ABB26-0587-4C30-8999-92F81FD0307C}</a:tableStyleId>
              </a:tblPr>
              <a:tblGrid>
                <a:gridCol w="1103658"/>
                <a:gridCol w="2956680"/>
                <a:gridCol w="1797115"/>
              </a:tblGrid>
              <a:tr h="370840">
                <a:tc>
                  <a:txBody>
                    <a:bodyPr/>
                    <a:lstStyle/>
                    <a:p>
                      <a:pPr algn="l"/>
                      <a:r>
                        <a:rPr kumimoji="1" lang="ja-JP" altLang="en-US" sz="1400" dirty="0" smtClean="0"/>
                        <a:t>多田博一</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基礎工・物性物理工学領域・教授</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分子エレクトロニクス</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algn="l"/>
                      <a:r>
                        <a:rPr kumimoji="1" lang="ja-JP" altLang="ja-JP" sz="1400" kern="1200" dirty="0" smtClean="0">
                          <a:solidFill>
                            <a:schemeClr val="tx1"/>
                          </a:solidFill>
                          <a:effectLst/>
                          <a:latin typeface="+mn-lt"/>
                          <a:ea typeface="+mn-ea"/>
                          <a:cs typeface="+mn-cs"/>
                        </a:rPr>
                        <a:t>大戸達彦</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基礎工・物性物理工学領域・助教</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理論化学</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ja-JP" sz="1400" kern="1200" dirty="0" smtClean="0">
                          <a:solidFill>
                            <a:schemeClr val="tx1"/>
                          </a:solidFill>
                          <a:effectLst/>
                          <a:latin typeface="+mn-lt"/>
                          <a:ea typeface="+mn-ea"/>
                          <a:cs typeface="+mn-cs"/>
                        </a:rPr>
                        <a:t>田原一邦</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基礎工・未来物質領域・助教</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有機合成</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ja-JP" sz="1400" kern="1200" dirty="0" smtClean="0">
                          <a:solidFill>
                            <a:schemeClr val="tx1"/>
                          </a:solidFill>
                          <a:effectLst/>
                          <a:latin typeface="+mn-lt"/>
                          <a:ea typeface="+mn-ea"/>
                          <a:cs typeface="+mn-cs"/>
                        </a:rPr>
                        <a:t>根来誠</a:t>
                      </a:r>
                      <a:r>
                        <a:rPr lang="ja-JP" altLang="ja-JP" sz="1400" dirty="0" smtClean="0">
                          <a:effectLst/>
                        </a:rPr>
                        <a:t> </a:t>
                      </a:r>
                      <a:endParaRPr kumimoji="1" lang="ja-JP" altLang="en-US" sz="1400" dirty="0" smtClean="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基礎工・電子光科学領域・助教</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量子コンピューター</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algn="l"/>
                      <a:r>
                        <a:rPr kumimoji="1" lang="ja-JP" altLang="ja-JP" sz="1400" kern="1200" dirty="0" smtClean="0">
                          <a:solidFill>
                            <a:schemeClr val="tx1"/>
                          </a:solidFill>
                          <a:effectLst/>
                          <a:latin typeface="+mn-lt"/>
                          <a:ea typeface="+mn-ea"/>
                          <a:cs typeface="+mn-cs"/>
                        </a:rPr>
                        <a:t>山田亮</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基礎工・物性物理工学領域・准教授</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表面科学</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algn="l"/>
                      <a:r>
                        <a:rPr kumimoji="1" lang="ja-JP" altLang="ja-JP" sz="1400" kern="1200" dirty="0" smtClean="0">
                          <a:solidFill>
                            <a:schemeClr val="tx1"/>
                          </a:solidFill>
                          <a:effectLst/>
                          <a:latin typeface="+mn-lt"/>
                          <a:ea typeface="+mn-ea"/>
                          <a:cs typeface="+mn-cs"/>
                        </a:rPr>
                        <a:t>今西哲士</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基礎工・機能物質科学領域・准教授</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表面科学</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ja-JP" sz="1400" kern="1200" dirty="0" smtClean="0">
                          <a:solidFill>
                            <a:schemeClr val="tx1"/>
                          </a:solidFill>
                          <a:effectLst/>
                          <a:latin typeface="+mn-lt"/>
                          <a:ea typeface="+mn-ea"/>
                          <a:cs typeface="+mn-cs"/>
                        </a:rPr>
                        <a:t>重田育照</a:t>
                      </a:r>
                      <a:r>
                        <a:rPr lang="ja-JP" altLang="ja-JP" sz="1400" dirty="0" smtClean="0">
                          <a:effectLst/>
                        </a:rPr>
                        <a:t> </a:t>
                      </a:r>
                      <a:endParaRPr kumimoji="1" lang="ja-JP" altLang="en-US" sz="1400" dirty="0" smtClean="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基礎工・化学工学領域・准教授</a:t>
                      </a:r>
                      <a:endParaRPr kumimoji="1" lang="en-US" altLang="ja-JP" sz="1400" dirty="0" smtClean="0"/>
                    </a:p>
                    <a:p>
                      <a:pPr marL="0" marR="0" indent="0" algn="l" defTabSz="457200" rtl="0" eaLnBrk="1" fontAlgn="auto" latinLnBrk="0" hangingPunct="1">
                        <a:lnSpc>
                          <a:spcPct val="100000"/>
                        </a:lnSpc>
                        <a:spcBef>
                          <a:spcPts val="0"/>
                        </a:spcBef>
                        <a:spcAft>
                          <a:spcPts val="0"/>
                        </a:spcAft>
                        <a:buClrTx/>
                        <a:buSzTx/>
                        <a:buFontTx/>
                        <a:buNone/>
                        <a:tabLst/>
                        <a:defRPr/>
                      </a:pPr>
                      <a:r>
                        <a:rPr kumimoji="1" lang="en-US" altLang="ja-JP" sz="1400" dirty="0" smtClean="0"/>
                        <a:t>H.26.3. </a:t>
                      </a:r>
                      <a:r>
                        <a:rPr kumimoji="1" lang="ja-JP" altLang="en-US" sz="1400" dirty="0" smtClean="0"/>
                        <a:t>筑波大学・教授へ異動</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理論化学</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山田剛司</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理・化学専攻・助教</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表面化学</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田中啓文</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理・化学専攻・助教</a:t>
                      </a:r>
                      <a:endParaRPr kumimoji="1" lang="en-US" altLang="ja-JP" sz="1400" dirty="0" smtClean="0"/>
                    </a:p>
                    <a:p>
                      <a:pPr marL="0" marR="0" indent="0" algn="l" defTabSz="457200" rtl="0" eaLnBrk="1" fontAlgn="auto" latinLnBrk="0" hangingPunct="1">
                        <a:lnSpc>
                          <a:spcPct val="100000"/>
                        </a:lnSpc>
                        <a:spcBef>
                          <a:spcPts val="0"/>
                        </a:spcBef>
                        <a:spcAft>
                          <a:spcPts val="0"/>
                        </a:spcAft>
                        <a:buClrTx/>
                        <a:buSzTx/>
                        <a:buFontTx/>
                        <a:buNone/>
                        <a:tabLst/>
                        <a:defRPr/>
                      </a:pPr>
                      <a:r>
                        <a:rPr kumimoji="1" lang="en-US" altLang="ja-JP" sz="1400" dirty="0" smtClean="0"/>
                        <a:t>H.26.4 </a:t>
                      </a:r>
                      <a:r>
                        <a:rPr kumimoji="1" lang="ja-JP" altLang="en-US" sz="1400" dirty="0" smtClean="0"/>
                        <a:t>九州工業大学・教授へ異動</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分子科学</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田中大輔 </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理・化学専攻・助教</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有機合成</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加藤浩之 </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理・化学専攻・准教授</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表面科学</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algn="l"/>
                      <a:r>
                        <a:rPr kumimoji="1" lang="ja-JP" altLang="ja-JP" sz="1400" kern="1200" dirty="0" smtClean="0">
                          <a:solidFill>
                            <a:schemeClr val="tx1"/>
                          </a:solidFill>
                          <a:effectLst/>
                          <a:latin typeface="+mn-lt"/>
                          <a:ea typeface="+mn-ea"/>
                          <a:cs typeface="+mn-cs"/>
                        </a:rPr>
                        <a:t>小川琢治</a:t>
                      </a:r>
                      <a:r>
                        <a:rPr lang="ja-JP" altLang="ja-JP" sz="1400" dirty="0" smtClean="0">
                          <a:effectLst/>
                        </a:rPr>
                        <a:t> </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理・化学専攻・教授</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分子ナノ化学</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algn="l"/>
                      <a:r>
                        <a:rPr kumimoji="1" lang="ja-JP" altLang="ja-JP" sz="1400" kern="1200" dirty="0" smtClean="0">
                          <a:solidFill>
                            <a:schemeClr val="tx1"/>
                          </a:solidFill>
                          <a:effectLst/>
                          <a:latin typeface="+mn-lt"/>
                          <a:ea typeface="+mn-ea"/>
                          <a:cs typeface="+mn-cs"/>
                        </a:rPr>
                        <a:t>辛川誠</a:t>
                      </a:r>
                      <a:r>
                        <a:rPr kumimoji="1" lang="en-US" altLang="ja-JP" sz="1400" kern="1200" dirty="0" smtClean="0">
                          <a:solidFill>
                            <a:schemeClr val="tx1"/>
                          </a:solidFill>
                          <a:effectLst/>
                          <a:latin typeface="+mn-lt"/>
                          <a:ea typeface="+mn-ea"/>
                          <a:cs typeface="+mn-cs"/>
                        </a:rPr>
                        <a:t> </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産研・助教</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有機合成</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algn="l"/>
                      <a:r>
                        <a:rPr kumimoji="1" lang="ja-JP" altLang="ja-JP" sz="1400" kern="1200" dirty="0" smtClean="0">
                          <a:solidFill>
                            <a:schemeClr val="tx1"/>
                          </a:solidFill>
                          <a:effectLst/>
                          <a:latin typeface="+mn-lt"/>
                          <a:ea typeface="+mn-ea"/>
                          <a:cs typeface="+mn-cs"/>
                        </a:rPr>
                        <a:t>家裕隆</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産研・准教授</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有機合成</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06360">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ja-JP" sz="1400" kern="1200" dirty="0" smtClean="0">
                          <a:solidFill>
                            <a:schemeClr val="tx1"/>
                          </a:solidFill>
                          <a:effectLst/>
                          <a:latin typeface="+mn-lt"/>
                          <a:ea typeface="+mn-ea"/>
                          <a:cs typeface="+mn-cs"/>
                        </a:rPr>
                        <a:t>安蘇芳雄</a:t>
                      </a:r>
                      <a:r>
                        <a:rPr lang="ja-JP" altLang="ja-JP" sz="1400" dirty="0" smtClean="0">
                          <a:effectLst/>
                        </a:rPr>
                        <a:t> </a:t>
                      </a:r>
                      <a:endParaRPr kumimoji="1" lang="ja-JP" altLang="en-US" sz="1400" dirty="0" smtClean="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r>
                        <a:rPr kumimoji="1" lang="ja-JP" altLang="en-US" sz="1400" dirty="0" smtClean="0"/>
                        <a:t>産研・教授</a:t>
                      </a:r>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400" dirty="0" smtClean="0"/>
                        <a:t>有機合成</a:t>
                      </a:r>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algn="l"/>
                      <a:endParaRPr kumimoji="1" lang="ja-JP" altLang="en-US" sz="140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endParaRPr kumimoji="1" lang="ja-JP" altLang="en-US" sz="140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algn="l"/>
                      <a:endParaRPr kumimoji="1" lang="ja-JP" altLang="en-US" sz="140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endParaRPr kumimoji="1" lang="ja-JP" altLang="en-US" sz="140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endParaRPr kumimoji="1" lang="ja-JP" altLang="en-US" sz="140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r h="370840">
                <a:tc>
                  <a:txBody>
                    <a:bodyPr/>
                    <a:lstStyle/>
                    <a:p>
                      <a:pPr algn="l"/>
                      <a:endParaRPr kumimoji="1" lang="ja-JP" altLang="en-US" sz="140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endParaRPr kumimoji="1" lang="ja-JP" altLang="en-US" sz="140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c>
                  <a:txBody>
                    <a:bodyPr/>
                    <a:lstStyle/>
                    <a:p>
                      <a:pPr algn="l"/>
                      <a:endParaRPr kumimoji="1" lang="ja-JP" altLang="en-US" sz="1400" dirty="0"/>
                    </a:p>
                  </a:txBody>
                  <a:tcPr>
                    <a:lnL w="12700" cap="flat" cmpd="sng" algn="ctr">
                      <a:solidFill>
                        <a:scrgbClr r="0" g="0" b="0"/>
                      </a:solidFill>
                      <a:prstDash val="solid"/>
                      <a:round/>
                      <a:headEnd type="none" w="med" len="med"/>
                      <a:tailEnd type="none" w="med" len="med"/>
                    </a:lnL>
                    <a:lnR w="12700" cap="flat" cmpd="sng" algn="ctr">
                      <a:solidFill>
                        <a:scrgbClr r="0" g="0" b="0"/>
                      </a:solidFill>
                      <a:prstDash val="solid"/>
                      <a:round/>
                      <a:headEnd type="none" w="med" len="med"/>
                      <a:tailEnd type="none" w="med" len="med"/>
                    </a:lnR>
                    <a:lnT w="12700" cap="flat" cmpd="sng" algn="ctr">
                      <a:solidFill>
                        <a:scrgbClr r="0" g="0" b="0"/>
                      </a:solidFill>
                      <a:prstDash val="solid"/>
                      <a:round/>
                      <a:headEnd type="none" w="med" len="med"/>
                      <a:tailEnd type="none" w="med" len="med"/>
                    </a:lnT>
                    <a:lnB w="12700" cap="flat" cmpd="sng" algn="ctr">
                      <a:solidFill>
                        <a:scrgbClr r="0" g="0" b="0"/>
                      </a:solidFill>
                      <a:prstDash val="solid"/>
                      <a:round/>
                      <a:headEnd type="none" w="med" len="med"/>
                      <a:tailEnd type="none" w="med" len="med"/>
                    </a:lnB>
                  </a:tcPr>
                </a:tc>
              </a:tr>
            </a:tbl>
          </a:graphicData>
        </a:graphic>
      </p:graphicFrame>
      <p:sp>
        <p:nvSpPr>
          <p:cNvPr id="7" name="テキスト ボックス 6"/>
          <p:cNvSpPr txBox="1"/>
          <p:nvPr/>
        </p:nvSpPr>
        <p:spPr>
          <a:xfrm>
            <a:off x="882516" y="7897915"/>
            <a:ext cx="5375352" cy="1200329"/>
          </a:xfrm>
          <a:prstGeom prst="rect">
            <a:avLst/>
          </a:prstGeom>
          <a:noFill/>
        </p:spPr>
        <p:txBody>
          <a:bodyPr wrap="none" rtlCol="0">
            <a:spAutoFit/>
          </a:bodyPr>
          <a:lstStyle/>
          <a:p>
            <a:r>
              <a:rPr lang="ja-JP" altLang="en-US" dirty="0" smtClean="0"/>
              <a:t>罫線はあってもなくても可</a:t>
            </a:r>
            <a:endParaRPr lang="en-US" altLang="ja-JP" dirty="0" smtClean="0"/>
          </a:p>
          <a:p>
            <a:r>
              <a:rPr kumimoji="1" lang="ja-JP" altLang="en-US" dirty="0" smtClean="0"/>
              <a:t>異動があるので修正可能とすること</a:t>
            </a:r>
            <a:endParaRPr kumimoji="1" lang="en-US" altLang="ja-JP" dirty="0" smtClean="0"/>
          </a:p>
          <a:p>
            <a:r>
              <a:rPr lang="ja-JP" altLang="en-US" dirty="0" smtClean="0"/>
              <a:t>追加可能とすること</a:t>
            </a:r>
            <a:endParaRPr lang="en-US" altLang="ja-JP" dirty="0" smtClean="0"/>
          </a:p>
          <a:p>
            <a:r>
              <a:rPr kumimoji="1" lang="en-US" altLang="ja-JP" dirty="0" smtClean="0"/>
              <a:t>HP </a:t>
            </a:r>
            <a:r>
              <a:rPr kumimoji="1" lang="ja-JP" altLang="en-US" dirty="0" smtClean="0"/>
              <a:t>へのリンク（名前のクリック）を貼れるようにすること</a:t>
            </a:r>
            <a:endParaRPr kumimoji="1" lang="ja-JP" altLang="en-US" dirty="0"/>
          </a:p>
        </p:txBody>
      </p:sp>
    </p:spTree>
    <p:extLst>
      <p:ext uri="{BB962C8B-B14F-4D97-AF65-F5344CB8AC3E}">
        <p14:creationId xmlns:p14="http://schemas.microsoft.com/office/powerpoint/2010/main" val="233256944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p:cNvSpPr txBox="1"/>
          <p:nvPr/>
        </p:nvSpPr>
        <p:spPr>
          <a:xfrm>
            <a:off x="242762" y="136996"/>
            <a:ext cx="4328829" cy="369332"/>
          </a:xfrm>
          <a:prstGeom prst="rect">
            <a:avLst/>
          </a:prstGeom>
          <a:noFill/>
        </p:spPr>
        <p:txBody>
          <a:bodyPr wrap="none" rtlCol="0">
            <a:spAutoFit/>
          </a:bodyPr>
          <a:lstStyle/>
          <a:p>
            <a:r>
              <a:rPr lang="ja-JP" altLang="en-US" dirty="0" smtClean="0"/>
              <a:t>大阪大学</a:t>
            </a:r>
            <a:r>
              <a:rPr kumimoji="1" lang="ja-JP" altLang="en-US" dirty="0" smtClean="0"/>
              <a:t>未来技術イニシアティブ支援事業</a:t>
            </a:r>
            <a:endParaRPr kumimoji="1" lang="ja-JP" altLang="en-US" dirty="0"/>
          </a:p>
        </p:txBody>
      </p:sp>
      <p:sp>
        <p:nvSpPr>
          <p:cNvPr id="5" name="テキスト ボックス 4"/>
          <p:cNvSpPr txBox="1"/>
          <p:nvPr/>
        </p:nvSpPr>
        <p:spPr>
          <a:xfrm>
            <a:off x="242762" y="506328"/>
            <a:ext cx="1107996" cy="369332"/>
          </a:xfrm>
          <a:prstGeom prst="rect">
            <a:avLst/>
          </a:prstGeom>
          <a:noFill/>
        </p:spPr>
        <p:txBody>
          <a:bodyPr wrap="none" rtlCol="0">
            <a:spAutoFit/>
          </a:bodyPr>
          <a:lstStyle/>
          <a:p>
            <a:r>
              <a:rPr kumimoji="1" lang="ja-JP" altLang="en-US" dirty="0" smtClean="0"/>
              <a:t>分子技術</a:t>
            </a:r>
            <a:endParaRPr kumimoji="1" lang="ja-JP" altLang="en-US" dirty="0"/>
          </a:p>
        </p:txBody>
      </p:sp>
      <p:sp>
        <p:nvSpPr>
          <p:cNvPr id="7" name="正方形/長方形 6"/>
          <p:cNvSpPr/>
          <p:nvPr/>
        </p:nvSpPr>
        <p:spPr>
          <a:xfrm>
            <a:off x="448174" y="2857354"/>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概要</a:t>
            </a:r>
            <a:endParaRPr kumimoji="1" lang="ja-JP" altLang="en-US" dirty="0"/>
          </a:p>
        </p:txBody>
      </p:sp>
      <p:sp>
        <p:nvSpPr>
          <p:cNvPr id="8" name="正方形/長方形 7"/>
          <p:cNvSpPr/>
          <p:nvPr/>
        </p:nvSpPr>
        <p:spPr>
          <a:xfrm>
            <a:off x="448174" y="37164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メンバー</a:t>
            </a:r>
            <a:endParaRPr kumimoji="1" lang="ja-JP" altLang="en-US" dirty="0"/>
          </a:p>
        </p:txBody>
      </p:sp>
      <p:sp>
        <p:nvSpPr>
          <p:cNvPr id="9" name="正方形/長方形 8"/>
          <p:cNvSpPr/>
          <p:nvPr/>
        </p:nvSpPr>
        <p:spPr>
          <a:xfrm>
            <a:off x="448174" y="46315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活動記録</a:t>
            </a:r>
            <a:endParaRPr kumimoji="1" lang="ja-JP" altLang="en-US" dirty="0"/>
          </a:p>
        </p:txBody>
      </p:sp>
      <p:sp>
        <p:nvSpPr>
          <p:cNvPr id="10" name="正方形/長方形 9"/>
          <p:cNvSpPr/>
          <p:nvPr/>
        </p:nvSpPr>
        <p:spPr>
          <a:xfrm>
            <a:off x="448174" y="5546629"/>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資料</a:t>
            </a:r>
            <a:endParaRPr kumimoji="1" lang="ja-JP" altLang="en-US" dirty="0"/>
          </a:p>
        </p:txBody>
      </p:sp>
      <p:sp>
        <p:nvSpPr>
          <p:cNvPr id="11" name="正方形/長方形 10"/>
          <p:cNvSpPr/>
          <p:nvPr/>
        </p:nvSpPr>
        <p:spPr>
          <a:xfrm>
            <a:off x="448174" y="6443053"/>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リンク</a:t>
            </a:r>
            <a:endParaRPr kumimoji="1" lang="ja-JP" altLang="en-US" dirty="0"/>
          </a:p>
        </p:txBody>
      </p:sp>
      <p:sp>
        <p:nvSpPr>
          <p:cNvPr id="12" name="正方形/長方形 11"/>
          <p:cNvSpPr/>
          <p:nvPr/>
        </p:nvSpPr>
        <p:spPr>
          <a:xfrm>
            <a:off x="2016784" y="2857354"/>
            <a:ext cx="4683061" cy="4183316"/>
          </a:xfrm>
          <a:prstGeom prst="rect">
            <a:avLst/>
          </a:prstGeom>
          <a:noFill/>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dirty="0"/>
          </a:p>
        </p:txBody>
      </p:sp>
      <p:sp>
        <p:nvSpPr>
          <p:cNvPr id="13" name="テキスト ボックス 12"/>
          <p:cNvSpPr txBox="1"/>
          <p:nvPr/>
        </p:nvSpPr>
        <p:spPr>
          <a:xfrm>
            <a:off x="2259545" y="2993306"/>
            <a:ext cx="4480714" cy="2862323"/>
          </a:xfrm>
          <a:prstGeom prst="rect">
            <a:avLst/>
          </a:prstGeom>
          <a:noFill/>
        </p:spPr>
        <p:txBody>
          <a:bodyPr wrap="none" rtlCol="0">
            <a:spAutoFit/>
          </a:bodyPr>
          <a:lstStyle/>
          <a:p>
            <a:r>
              <a:rPr lang="en-US" altLang="ja-JP" dirty="0" smtClean="0"/>
              <a:t>CMS </a:t>
            </a:r>
            <a:r>
              <a:rPr lang="ja-JP" altLang="en-US" dirty="0" smtClean="0"/>
              <a:t>で随時更新</a:t>
            </a:r>
            <a:endParaRPr lang="en-US" altLang="ja-JP" dirty="0" smtClean="0"/>
          </a:p>
          <a:p>
            <a:endParaRPr lang="en-US" altLang="ja-JP" dirty="0"/>
          </a:p>
          <a:p>
            <a:r>
              <a:rPr lang="ja-JP" altLang="en-US" dirty="0" smtClean="0"/>
              <a:t>４月１０日　</a:t>
            </a:r>
            <a:r>
              <a:rPr lang="en-US" altLang="ja-JP" dirty="0" smtClean="0"/>
              <a:t>○○</a:t>
            </a:r>
            <a:r>
              <a:rPr lang="ja-JP" altLang="en-US" dirty="0" smtClean="0"/>
              <a:t>を開催いたしました。</a:t>
            </a:r>
            <a:endParaRPr lang="en-US" altLang="ja-JP" dirty="0" smtClean="0"/>
          </a:p>
          <a:p>
            <a:r>
              <a:rPr lang="ja-JP" altLang="ja-JP" dirty="0"/>
              <a:t>　</a:t>
            </a:r>
            <a:r>
              <a:rPr lang="ja-JP" altLang="en-US" dirty="0" smtClean="0"/>
              <a:t>　　　　　　</a:t>
            </a:r>
            <a:r>
              <a:rPr lang="en-US" altLang="ja-JP" dirty="0" smtClean="0"/>
              <a:t>→</a:t>
            </a:r>
            <a:r>
              <a:rPr lang="ja-JP" altLang="en-US" dirty="0" smtClean="0"/>
              <a:t>　リンク</a:t>
            </a:r>
            <a:endParaRPr lang="en-US" altLang="ja-JP" dirty="0" smtClean="0"/>
          </a:p>
          <a:p>
            <a:endParaRPr lang="en-US" altLang="ja-JP" dirty="0"/>
          </a:p>
          <a:p>
            <a:r>
              <a:rPr lang="ja-JP" altLang="ja-JP" dirty="0" smtClean="0"/>
              <a:t>　</a:t>
            </a:r>
            <a:r>
              <a:rPr lang="ja-JP" altLang="en-US" dirty="0" smtClean="0"/>
              <a:t>　　　　　　　　　リンク先　活動記録の</a:t>
            </a:r>
            <a:r>
              <a:rPr lang="en-US" altLang="ja-JP" dirty="0" smtClean="0"/>
              <a:t> </a:t>
            </a:r>
            <a:r>
              <a:rPr lang="en-US" altLang="ja-JP" dirty="0" err="1" smtClean="0"/>
              <a:t>pdf</a:t>
            </a:r>
            <a:r>
              <a:rPr lang="en-US" altLang="ja-JP" dirty="0" smtClean="0"/>
              <a:t> </a:t>
            </a:r>
            <a:r>
              <a:rPr lang="ja-JP" altLang="en-US" dirty="0" smtClean="0"/>
              <a:t>へ</a:t>
            </a:r>
            <a:endParaRPr lang="en-US" altLang="ja-JP" dirty="0" smtClean="0"/>
          </a:p>
          <a:p>
            <a:endParaRPr lang="en-US" altLang="ja-JP" dirty="0"/>
          </a:p>
          <a:p>
            <a:r>
              <a:rPr lang="ja-JP" altLang="en-US" dirty="0" smtClean="0"/>
              <a:t>３月３０日　</a:t>
            </a:r>
            <a:r>
              <a:rPr lang="en-US" altLang="ja-JP" dirty="0" smtClean="0"/>
              <a:t>○○</a:t>
            </a:r>
            <a:r>
              <a:rPr lang="ja-JP" altLang="en-US" dirty="0" smtClean="0"/>
              <a:t>を開催いたしました</a:t>
            </a:r>
            <a:endParaRPr lang="en-US" altLang="ja-JP" dirty="0"/>
          </a:p>
          <a:p>
            <a:endParaRPr lang="en-US" altLang="ja-JP" dirty="0" smtClean="0"/>
          </a:p>
          <a:p>
            <a:r>
              <a:rPr lang="ja-JP" altLang="ja-JP" dirty="0"/>
              <a:t>　</a:t>
            </a:r>
            <a:r>
              <a:rPr lang="ja-JP" altLang="en-US" dirty="0" smtClean="0"/>
              <a:t>　　　　　　</a:t>
            </a:r>
            <a:endParaRPr lang="en-US" altLang="ja-JP" dirty="0"/>
          </a:p>
        </p:txBody>
      </p:sp>
      <p:sp>
        <p:nvSpPr>
          <p:cNvPr id="14" name="テキスト ボックス 13"/>
          <p:cNvSpPr txBox="1"/>
          <p:nvPr/>
        </p:nvSpPr>
        <p:spPr>
          <a:xfrm>
            <a:off x="2446285" y="1141296"/>
            <a:ext cx="1986241" cy="369332"/>
          </a:xfrm>
          <a:prstGeom prst="rect">
            <a:avLst/>
          </a:prstGeom>
          <a:noFill/>
        </p:spPr>
        <p:txBody>
          <a:bodyPr wrap="none" rtlCol="0">
            <a:spAutoFit/>
          </a:bodyPr>
          <a:lstStyle/>
          <a:p>
            <a:r>
              <a:rPr kumimoji="1" lang="ja-JP" altLang="en-US" dirty="0" smtClean="0"/>
              <a:t>活動記録のページ</a:t>
            </a:r>
            <a:endParaRPr kumimoji="1" lang="ja-JP" altLang="en-US" dirty="0"/>
          </a:p>
        </p:txBody>
      </p:sp>
      <p:sp>
        <p:nvSpPr>
          <p:cNvPr id="15" name="正方形/長方形 14"/>
          <p:cNvSpPr/>
          <p:nvPr/>
        </p:nvSpPr>
        <p:spPr>
          <a:xfrm>
            <a:off x="44817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6" name="正方形/長方形 15"/>
          <p:cNvSpPr/>
          <p:nvPr/>
        </p:nvSpPr>
        <p:spPr>
          <a:xfrm>
            <a:off x="201678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7" name="正方形/長方形 16"/>
          <p:cNvSpPr/>
          <p:nvPr/>
        </p:nvSpPr>
        <p:spPr>
          <a:xfrm>
            <a:off x="349202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Tree>
    <p:extLst>
      <p:ext uri="{BB962C8B-B14F-4D97-AF65-F5344CB8AC3E}">
        <p14:creationId xmlns:p14="http://schemas.microsoft.com/office/powerpoint/2010/main" val="283887565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表 3"/>
          <p:cNvGraphicFramePr>
            <a:graphicFrameLocks noGrp="1"/>
          </p:cNvGraphicFramePr>
          <p:nvPr>
            <p:extLst>
              <p:ext uri="{D42A27DB-BD31-4B8C-83A1-F6EECF244321}">
                <p14:modId xmlns:p14="http://schemas.microsoft.com/office/powerpoint/2010/main" val="4229194559"/>
              </p:ext>
            </p:extLst>
          </p:nvPr>
        </p:nvGraphicFramePr>
        <p:xfrm>
          <a:off x="586085" y="1061678"/>
          <a:ext cx="5942242" cy="6421120"/>
        </p:xfrm>
        <a:graphic>
          <a:graphicData uri="http://schemas.openxmlformats.org/drawingml/2006/table">
            <a:tbl>
              <a:tblPr firstRow="1" bandRow="1">
                <a:tableStyleId>{2D5ABB26-0587-4C30-8999-92F81FD0307C}</a:tableStyleId>
              </a:tblPr>
              <a:tblGrid>
                <a:gridCol w="1914972"/>
                <a:gridCol w="3007491"/>
                <a:gridCol w="1019779"/>
              </a:tblGrid>
              <a:tr h="370840">
                <a:tc>
                  <a:txBody>
                    <a:bodyPr/>
                    <a:lstStyle/>
                    <a:p>
                      <a:endParaRPr kumimoji="1" lang="ja-JP" altLang="en-US" sz="1200" dirty="0"/>
                    </a:p>
                  </a:txBody>
                  <a:tcPr/>
                </a:tc>
                <a:tc>
                  <a:txBody>
                    <a:bodyPr/>
                    <a:lstStyle/>
                    <a:p>
                      <a:endParaRPr kumimoji="1" lang="ja-JP" altLang="en-US" sz="1200"/>
                    </a:p>
                  </a:txBody>
                  <a:tcPr/>
                </a:tc>
                <a:tc>
                  <a:txBody>
                    <a:bodyPr/>
                    <a:lstStyle/>
                    <a:p>
                      <a:endParaRPr kumimoji="1" lang="ja-JP" altLang="en-US" sz="1200" dirty="0"/>
                    </a:p>
                  </a:txBody>
                  <a:tcPr/>
                </a:tc>
              </a:tr>
              <a:tr h="370840">
                <a:tc>
                  <a:txBody>
                    <a:bodyPr/>
                    <a:lstStyle/>
                    <a:p>
                      <a:endParaRPr kumimoji="1" lang="ja-JP" altLang="en-US" sz="1200"/>
                    </a:p>
                  </a:txBody>
                  <a:tcPr/>
                </a:tc>
                <a:tc>
                  <a:txBody>
                    <a:bodyPr/>
                    <a:lstStyle/>
                    <a:p>
                      <a:endParaRPr kumimoji="1" lang="ja-JP" altLang="en-US" sz="1200"/>
                    </a:p>
                  </a:txBody>
                  <a:tcPr/>
                </a:tc>
                <a:tc>
                  <a:txBody>
                    <a:bodyPr/>
                    <a:lstStyle/>
                    <a:p>
                      <a:endParaRPr kumimoji="1" lang="ja-JP" altLang="en-US" sz="1200"/>
                    </a:p>
                  </a:txBody>
                  <a:tcPr/>
                </a:tc>
              </a:tr>
              <a:tr h="370840">
                <a:tc>
                  <a:txBody>
                    <a:bodyPr/>
                    <a:lstStyle/>
                    <a:p>
                      <a:r>
                        <a:rPr kumimoji="1" lang="ja-JP" altLang="en-US" sz="1200" dirty="0" smtClean="0"/>
                        <a:t>平成２６年３月７日（曜日いれてください）</a:t>
                      </a:r>
                      <a:endParaRPr kumimoji="1" lang="ja-JP" altLang="en-US" sz="1200" dirty="0"/>
                    </a:p>
                  </a:txBody>
                  <a:tcPr/>
                </a:tc>
                <a:tc>
                  <a:txBody>
                    <a:bodyPr/>
                    <a:lstStyle/>
                    <a:p>
                      <a:r>
                        <a:rPr kumimoji="1" lang="ja-JP" altLang="en-US" sz="1200" dirty="0" smtClean="0"/>
                        <a:t>未来研究イニシアティブ・グループ支援事業報告会に出席し報告をおこないました。</a:t>
                      </a:r>
                      <a:endParaRPr kumimoji="1" lang="ja-JP" altLang="en-US" sz="1200" dirty="0"/>
                    </a:p>
                  </a:txBody>
                  <a:tcPr/>
                </a:tc>
                <a:tc>
                  <a:txBody>
                    <a:bodyPr/>
                    <a:lstStyle/>
                    <a:p>
                      <a:endParaRPr kumimoji="1" lang="ja-JP" altLang="en-US" sz="1200" dirty="0"/>
                    </a:p>
                  </a:txBody>
                  <a:tcPr/>
                </a:tc>
              </a:tr>
              <a:tr h="370840">
                <a:tc>
                  <a:txBody>
                    <a:bodyPr/>
                    <a:lstStyle/>
                    <a:p>
                      <a:r>
                        <a:rPr kumimoji="1" lang="ja-JP" altLang="en-US" sz="1200" dirty="0" smtClean="0"/>
                        <a:t>平成２６年３月５日</a:t>
                      </a:r>
                      <a:endParaRPr kumimoji="1" lang="ja-JP" altLang="en-US" sz="1200" dirty="0"/>
                    </a:p>
                  </a:txBody>
                  <a:tcPr/>
                </a:tc>
                <a:tc>
                  <a:txBody>
                    <a:bodyPr/>
                    <a:lstStyle/>
                    <a:p>
                      <a:r>
                        <a:rPr lang="ja-JP" altLang="en-US" sz="1200" dirty="0" smtClean="0"/>
                        <a:t>第２回リーダー養成講座</a:t>
                      </a:r>
                      <a:endParaRPr lang="en-US" altLang="ja-JP" sz="1200" dirty="0" smtClean="0"/>
                    </a:p>
                    <a:p>
                      <a:r>
                        <a:rPr lang="ja-JP" altLang="ja-JP" sz="1200" dirty="0" smtClean="0"/>
                        <a:t>倉田</a:t>
                      </a:r>
                      <a:r>
                        <a:rPr lang="en-US" altLang="ja-JP" sz="1200" dirty="0" smtClean="0"/>
                        <a:t> </a:t>
                      </a:r>
                      <a:r>
                        <a:rPr lang="ja-JP" altLang="ja-JP" sz="1200" dirty="0" smtClean="0"/>
                        <a:t>哲郎　氏</a:t>
                      </a:r>
                      <a:r>
                        <a:rPr lang="ja-JP" altLang="en-US" sz="1200" dirty="0" smtClean="0"/>
                        <a:t>（</a:t>
                      </a:r>
                      <a:r>
                        <a:rPr kumimoji="1" lang="ja-JP" altLang="en-US" sz="1200" kern="1200" dirty="0" smtClean="0">
                          <a:solidFill>
                            <a:schemeClr val="tx1"/>
                          </a:solidFill>
                          <a:latin typeface="+mj-ea"/>
                          <a:ea typeface="+mn-ea"/>
                          <a:cs typeface="+mn-cs"/>
                        </a:rPr>
                        <a:t>箕面市長）「行政におけるリーダーシップ」を開催しました。</a:t>
                      </a:r>
                      <a:r>
                        <a:rPr kumimoji="1" lang="en-US" altLang="ja-JP" sz="1200" kern="1200" dirty="0" smtClean="0">
                          <a:solidFill>
                            <a:schemeClr val="tx1"/>
                          </a:solidFill>
                          <a:latin typeface="+mj-ea"/>
                          <a:ea typeface="+mn-ea"/>
                          <a:cs typeface="+mn-cs"/>
                        </a:rPr>
                        <a:t>	</a:t>
                      </a:r>
                    </a:p>
                  </a:txBody>
                  <a:tcPr/>
                </a:tc>
                <a:tc>
                  <a:txBody>
                    <a:bodyPr/>
                    <a:lstStyle/>
                    <a:p>
                      <a:r>
                        <a:rPr kumimoji="1" lang="ja-JP" altLang="en-US" sz="1200" dirty="0" smtClean="0"/>
                        <a:t>ポスター</a:t>
                      </a:r>
                      <a:endParaRPr kumimoji="1" lang="en-US" altLang="ja-JP" sz="1200" dirty="0" smtClean="0"/>
                    </a:p>
                    <a:p>
                      <a:r>
                        <a:rPr kumimoji="1" lang="ja-JP" altLang="en-US" sz="1200" dirty="0" smtClean="0"/>
                        <a:t>写真</a:t>
                      </a:r>
                    </a:p>
                  </a:txBody>
                  <a:tcPr/>
                </a:tc>
              </a:tr>
              <a:tr h="370840">
                <a:tc>
                  <a:txBody>
                    <a:bodyPr/>
                    <a:lstStyle/>
                    <a:p>
                      <a:r>
                        <a:rPr kumimoji="1" lang="ja-JP" altLang="en-US" sz="1200" dirty="0" smtClean="0"/>
                        <a:t>平成２６年</a:t>
                      </a:r>
                      <a:r>
                        <a:rPr lang="en-US" altLang="ja-JP" sz="1200" dirty="0" smtClean="0">
                          <a:latin typeface="+mn-ea"/>
                        </a:rPr>
                        <a:t>2</a:t>
                      </a:r>
                      <a:r>
                        <a:rPr lang="ja-JP" altLang="en-US" sz="1200" dirty="0" smtClean="0">
                          <a:latin typeface="+mn-ea"/>
                        </a:rPr>
                        <a:t>月</a:t>
                      </a:r>
                      <a:r>
                        <a:rPr lang="en-US" altLang="ja-JP" sz="1200" dirty="0" smtClean="0">
                          <a:latin typeface="+mn-ea"/>
                        </a:rPr>
                        <a:t>25</a:t>
                      </a:r>
                      <a:r>
                        <a:rPr lang="ja-JP" altLang="en-US" sz="1200" dirty="0" smtClean="0">
                          <a:latin typeface="+mn-ea"/>
                        </a:rPr>
                        <a:t>日（月）</a:t>
                      </a:r>
                      <a:r>
                        <a:rPr lang="en-US" altLang="ja-JP" sz="1200" dirty="0" smtClean="0">
                          <a:latin typeface="+mn-ea"/>
                        </a:rPr>
                        <a:t>-26</a:t>
                      </a:r>
                      <a:r>
                        <a:rPr lang="ja-JP" altLang="en-US" sz="1200" dirty="0" smtClean="0">
                          <a:latin typeface="+mn-ea"/>
                        </a:rPr>
                        <a:t>日（火）</a:t>
                      </a:r>
                      <a:endParaRPr kumimoji="1" lang="ja-JP" altLang="en-US" sz="1200" dirty="0"/>
                    </a:p>
                  </a:txBody>
                  <a:tcPr/>
                </a:tc>
                <a:tc>
                  <a:txBody>
                    <a:bodyPr/>
                    <a:lstStyle/>
                    <a:p>
                      <a:r>
                        <a:rPr lang="en-US" altLang="ja-JP" sz="1200" dirty="0" smtClean="0">
                          <a:latin typeface="+mn-ea"/>
                        </a:rPr>
                        <a:t>JSPS </a:t>
                      </a:r>
                      <a:r>
                        <a:rPr lang="ja-JP" altLang="en-US" sz="1200" dirty="0" smtClean="0">
                          <a:latin typeface="+mn-ea"/>
                        </a:rPr>
                        <a:t>１８１委員会「</a:t>
                      </a:r>
                      <a:r>
                        <a:rPr lang="ja-JP" altLang="ja-JP" sz="1200" dirty="0" smtClean="0"/>
                        <a:t>分子系の複合電子機能</a:t>
                      </a:r>
                      <a:r>
                        <a:rPr lang="ja-JP" altLang="en-US" sz="1200" dirty="0" smtClean="0"/>
                        <a:t>」</a:t>
                      </a:r>
                      <a:r>
                        <a:rPr lang="ja-JP" altLang="en-US" sz="1200" dirty="0" smtClean="0">
                          <a:latin typeface="+mn-ea"/>
                        </a:rPr>
                        <a:t>「</a:t>
                      </a:r>
                      <a:r>
                        <a:rPr lang="ja-JP" altLang="ja-JP" sz="1200" dirty="0" smtClean="0"/>
                        <a:t>ゆらぎ・雑音・動的平衡と物質科学・生命科学</a:t>
                      </a:r>
                      <a:r>
                        <a:rPr lang="ja-JP" altLang="en-US" sz="1200" dirty="0" smtClean="0"/>
                        <a:t>」を聴講しました。</a:t>
                      </a:r>
                      <a:r>
                        <a:rPr lang="en-US" altLang="ja-JP" sz="1200" dirty="0" smtClean="0">
                          <a:latin typeface="+mn-ea"/>
                        </a:rPr>
                        <a:t>	</a:t>
                      </a:r>
                    </a:p>
                  </a:txBody>
                  <a:tcPr/>
                </a:tc>
                <a:tc>
                  <a:txBody>
                    <a:bodyPr/>
                    <a:lstStyle/>
                    <a:p>
                      <a:r>
                        <a:rPr kumimoji="1" lang="ja-JP" altLang="en-US" sz="1200" dirty="0" smtClean="0"/>
                        <a:t>プログラム</a:t>
                      </a:r>
                      <a:endParaRPr kumimoji="1" lang="en-US" altLang="ja-JP" sz="1200" dirty="0" smtClean="0"/>
                    </a:p>
                    <a:p>
                      <a:r>
                        <a:rPr kumimoji="1" lang="ja-JP" altLang="en-US" sz="1200" dirty="0" smtClean="0"/>
                        <a:t>写真</a:t>
                      </a:r>
                      <a:endParaRPr kumimoji="1" lang="ja-JP" altLang="en-US" sz="1200" dirty="0"/>
                    </a:p>
                  </a:txBody>
                  <a:tcPr/>
                </a:tc>
              </a:tr>
              <a:tr h="370840">
                <a:tc>
                  <a:txBody>
                    <a:bodyPr/>
                    <a:lstStyle/>
                    <a:p>
                      <a:r>
                        <a:rPr kumimoji="1" lang="ja-JP" altLang="en-US" sz="1200" dirty="0" smtClean="0"/>
                        <a:t>平成２６年２月５日</a:t>
                      </a:r>
                      <a:endParaRPr kumimoji="1" lang="ja-JP" altLang="en-US" sz="12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ja-JP" altLang="en-US" sz="1200" dirty="0" smtClean="0"/>
                        <a:t>第１回リーダー養成講座</a:t>
                      </a:r>
                      <a:endParaRPr lang="en-US" altLang="ja-JP" sz="1200" dirty="0" smtClean="0"/>
                    </a:p>
                    <a:p>
                      <a:pPr marL="0" marR="0" indent="0" algn="l" defTabSz="457200" rtl="0" eaLnBrk="1" fontAlgn="auto" latinLnBrk="0" hangingPunct="1">
                        <a:lnSpc>
                          <a:spcPct val="100000"/>
                        </a:lnSpc>
                        <a:spcBef>
                          <a:spcPts val="0"/>
                        </a:spcBef>
                        <a:spcAft>
                          <a:spcPts val="0"/>
                        </a:spcAft>
                        <a:buClrTx/>
                        <a:buSzTx/>
                        <a:buFontTx/>
                        <a:buNone/>
                        <a:tabLst/>
                        <a:defRPr/>
                      </a:pPr>
                      <a:r>
                        <a:rPr lang="ja-JP" altLang="en-US" sz="1200" dirty="0" smtClean="0"/>
                        <a:t>表</a:t>
                      </a:r>
                      <a:r>
                        <a:rPr lang="en-US" altLang="ja-JP" sz="1200" dirty="0" smtClean="0"/>
                        <a:t> </a:t>
                      </a:r>
                      <a:r>
                        <a:rPr lang="ja-JP" altLang="en-US" sz="1200" dirty="0" smtClean="0"/>
                        <a:t>研次　氏（株式会社イデアルスター　代表取締役副社長）「ものづくりベンチャーへの挑戦」を開催しました。</a:t>
                      </a:r>
                      <a:endParaRPr kumimoji="1" lang="ja-JP" altLang="en-US" sz="1200" dirty="0" smtClean="0"/>
                    </a:p>
                  </a:txBody>
                  <a:tcPr/>
                </a:tc>
                <a:tc>
                  <a:txBody>
                    <a:bodyPr/>
                    <a:lstStyle/>
                    <a:p>
                      <a:r>
                        <a:rPr kumimoji="1" lang="ja-JP" altLang="en-US" sz="1200" dirty="0" smtClean="0"/>
                        <a:t>ポスター</a:t>
                      </a:r>
                      <a:endParaRPr kumimoji="1" lang="en-US" altLang="ja-JP" sz="1200" dirty="0" smtClean="0"/>
                    </a:p>
                    <a:p>
                      <a:r>
                        <a:rPr kumimoji="1" lang="ja-JP" altLang="en-US" sz="1200" dirty="0" smtClean="0"/>
                        <a:t>写真</a:t>
                      </a:r>
                    </a:p>
                  </a:txBody>
                  <a:tcPr/>
                </a:tc>
              </a:tr>
              <a:tr h="370840">
                <a:tc>
                  <a:txBody>
                    <a:bodyPr/>
                    <a:lstStyle/>
                    <a:p>
                      <a:r>
                        <a:rPr kumimoji="1" lang="ja-JP" altLang="en-US" sz="1200" dirty="0" smtClean="0"/>
                        <a:t>平成２６年１月３０日</a:t>
                      </a:r>
                      <a:endParaRPr kumimoji="1" lang="ja-JP" altLang="en-US" sz="1200" dirty="0"/>
                    </a:p>
                  </a:txBody>
                  <a:tcPr/>
                </a:tc>
                <a:tc>
                  <a:txBody>
                    <a:bodyPr/>
                    <a:lstStyle/>
                    <a:p>
                      <a:r>
                        <a:rPr lang="ja-JP" altLang="en-US" sz="1200" dirty="0" smtClean="0">
                          <a:latin typeface="+mn-ea"/>
                        </a:rPr>
                        <a:t>森江隆　九工大・教授　セミナー</a:t>
                      </a:r>
                      <a:endParaRPr lang="en-US" altLang="ja-JP" sz="1200" dirty="0" smtClean="0">
                        <a:latin typeface="+mn-ea"/>
                      </a:endParaRPr>
                    </a:p>
                    <a:p>
                      <a:r>
                        <a:rPr lang="ja-JP" altLang="en-US" sz="1200" dirty="0" smtClean="0">
                          <a:latin typeface="+mn-ea"/>
                        </a:rPr>
                        <a:t>「ノイズを利用した脳型情報処理とナノデバイス」を開催しました</a:t>
                      </a:r>
                      <a:endParaRPr kumimoji="1" lang="ja-JP" altLang="en-US" sz="1200" dirty="0"/>
                    </a:p>
                  </a:txBody>
                  <a:tcPr/>
                </a:tc>
                <a:tc>
                  <a:txBody>
                    <a:bodyPr/>
                    <a:lstStyle/>
                    <a:p>
                      <a:r>
                        <a:rPr kumimoji="1" lang="ja-JP" altLang="en-US" sz="1200" dirty="0" smtClean="0"/>
                        <a:t>ポスター</a:t>
                      </a:r>
                      <a:endParaRPr kumimoji="1" lang="en-US" altLang="ja-JP" sz="1200" dirty="0" smtClean="0"/>
                    </a:p>
                    <a:p>
                      <a:r>
                        <a:rPr kumimoji="1" lang="ja-JP" altLang="en-US" sz="1200" dirty="0" smtClean="0"/>
                        <a:t>写真</a:t>
                      </a:r>
                      <a:endParaRPr kumimoji="1" lang="ja-JP" altLang="en-US" sz="1200" dirty="0"/>
                    </a:p>
                  </a:txBody>
                  <a:tcPr/>
                </a:tc>
              </a:tr>
              <a:tr h="370840">
                <a:tc>
                  <a:txBody>
                    <a:bodyPr/>
                    <a:lstStyle/>
                    <a:p>
                      <a:r>
                        <a:rPr kumimoji="1" lang="ja-JP" altLang="en-US" sz="1200" dirty="0" smtClean="0"/>
                        <a:t>平成２５年１２月２０日</a:t>
                      </a:r>
                      <a:endParaRPr kumimoji="1" lang="ja-JP" altLang="en-US" sz="12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lang="ja-JP" altLang="en-US" sz="1200" dirty="0" smtClean="0">
                          <a:latin typeface="+mj-ea"/>
                        </a:rPr>
                        <a:t>山田剛司・家裕隆・重田育照が、山形大学有機エレクトロニクス研究センターなどを見学しました。</a:t>
                      </a:r>
                      <a:endParaRPr lang="en-US" altLang="ja-JP" sz="1200" dirty="0" smtClean="0">
                        <a:latin typeface="+mj-ea"/>
                      </a:endParaRPr>
                    </a:p>
                  </a:txBody>
                  <a:tcPr/>
                </a:tc>
                <a:tc>
                  <a:txBody>
                    <a:bodyPr/>
                    <a:lstStyle/>
                    <a:p>
                      <a:r>
                        <a:rPr kumimoji="1" lang="ja-JP" altLang="en-US" sz="1200" dirty="0" smtClean="0"/>
                        <a:t>写真</a:t>
                      </a:r>
                      <a:endParaRPr kumimoji="1" lang="en-US" altLang="ja-JP" sz="1200" dirty="0" smtClean="0"/>
                    </a:p>
                    <a:p>
                      <a:endParaRPr kumimoji="1" lang="ja-JP" altLang="en-US" sz="1200" dirty="0"/>
                    </a:p>
                  </a:txBody>
                  <a:tcPr/>
                </a:tc>
              </a:tr>
              <a:tr h="370840">
                <a:tc>
                  <a:txBody>
                    <a:bodyPr/>
                    <a:lstStyle/>
                    <a:p>
                      <a:r>
                        <a:rPr kumimoji="1" lang="ja-JP" altLang="en-US" sz="1200" dirty="0" smtClean="0"/>
                        <a:t>平成</a:t>
                      </a:r>
                      <a:r>
                        <a:rPr kumimoji="1" lang="en-US" altLang="ja-JP" sz="1200" dirty="0" smtClean="0"/>
                        <a:t>25</a:t>
                      </a:r>
                      <a:r>
                        <a:rPr kumimoji="1" lang="ja-JP" altLang="en-US" sz="1200" dirty="0" smtClean="0"/>
                        <a:t>年</a:t>
                      </a:r>
                      <a:r>
                        <a:rPr kumimoji="1" lang="en-US" altLang="ja-JP" sz="1200" dirty="0" smtClean="0"/>
                        <a:t>12</a:t>
                      </a:r>
                      <a:r>
                        <a:rPr kumimoji="1" lang="ja-JP" altLang="en-US" sz="1200" dirty="0" smtClean="0"/>
                        <a:t>月１６日</a:t>
                      </a:r>
                      <a:r>
                        <a:rPr kumimoji="1" lang="en-US" altLang="ja-JP" sz="1200" dirty="0" smtClean="0"/>
                        <a:t>−</a:t>
                      </a:r>
                      <a:r>
                        <a:rPr kumimoji="1" lang="ja-JP" altLang="en-US" sz="1200" dirty="0" smtClean="0"/>
                        <a:t>１７日</a:t>
                      </a:r>
                      <a:endParaRPr kumimoji="1" lang="ja-JP" altLang="en-US" sz="1200" dirty="0"/>
                    </a:p>
                  </a:txBody>
                  <a:tcPr/>
                </a:tc>
                <a:tc>
                  <a:txBody>
                    <a:bodyPr/>
                    <a:lstStyle/>
                    <a:p>
                      <a:r>
                        <a:rPr lang="ja-JP" altLang="en-US" sz="1200" dirty="0" smtClean="0">
                          <a:latin typeface="+mj-ea"/>
                        </a:rPr>
                        <a:t>大戸達彦・田中大輔・田中啓文・山田が、九州大学</a:t>
                      </a:r>
                      <a:r>
                        <a:rPr lang="en-US" altLang="ja-JP" sz="1200" baseline="0" dirty="0" smtClean="0">
                          <a:latin typeface="+mj-ea"/>
                        </a:rPr>
                        <a:t> OPERA </a:t>
                      </a:r>
                      <a:r>
                        <a:rPr lang="ja-JP" altLang="en-US" sz="1200" baseline="0" dirty="0" smtClean="0">
                          <a:latin typeface="+mj-ea"/>
                        </a:rPr>
                        <a:t>などを見学しました。</a:t>
                      </a:r>
                      <a:endParaRPr kumimoji="1" lang="ja-JP" altLang="en-US" sz="1200" dirty="0"/>
                    </a:p>
                  </a:txBody>
                  <a:tcPr/>
                </a:tc>
                <a:tc>
                  <a:txBody>
                    <a:bodyPr/>
                    <a:lstStyle/>
                    <a:p>
                      <a:r>
                        <a:rPr kumimoji="1" lang="ja-JP" altLang="en-US" sz="1200" dirty="0" smtClean="0"/>
                        <a:t>写真</a:t>
                      </a:r>
                      <a:endParaRPr kumimoji="1" lang="en-US" altLang="ja-JP" sz="1200" dirty="0" smtClean="0"/>
                    </a:p>
                    <a:p>
                      <a:endParaRPr kumimoji="1" lang="ja-JP" altLang="en-US" sz="1200" dirty="0"/>
                    </a:p>
                  </a:txBody>
                  <a:tcPr/>
                </a:tc>
              </a:tr>
              <a:tr h="370840">
                <a:tc>
                  <a:txBody>
                    <a:bodyPr/>
                    <a:lstStyle/>
                    <a:p>
                      <a:r>
                        <a:rPr kumimoji="1" lang="ja-JP" altLang="en-US" sz="1200" dirty="0" smtClean="0"/>
                        <a:t>平成２５年１０月１８日</a:t>
                      </a:r>
                      <a:endParaRPr kumimoji="1" lang="ja-JP" altLang="en-US" sz="1200" dirty="0"/>
                    </a:p>
                  </a:txBody>
                  <a:tcPr/>
                </a:tc>
                <a:tc>
                  <a:txBody>
                    <a:bodyPr/>
                    <a:lstStyle/>
                    <a:p>
                      <a:r>
                        <a:rPr kumimoji="1" lang="ja-JP" altLang="en-US" sz="1200" dirty="0" smtClean="0"/>
                        <a:t>相本三郎理事・副学長によるセミナー「大阪大学の研究戦略と若手に期待すること」を開催しました。</a:t>
                      </a:r>
                      <a:endParaRPr kumimoji="1" lang="ja-JP" altLang="en-US" sz="1200" dirty="0"/>
                    </a:p>
                  </a:txBody>
                  <a:tcPr/>
                </a:tc>
                <a:tc>
                  <a:txBody>
                    <a:bodyPr/>
                    <a:lstStyle/>
                    <a:p>
                      <a:r>
                        <a:rPr kumimoji="1" lang="ja-JP" altLang="en-US" sz="1200" dirty="0" smtClean="0"/>
                        <a:t>ポスター</a:t>
                      </a:r>
                      <a:endParaRPr kumimoji="1" lang="en-US" altLang="ja-JP" sz="1200" dirty="0" smtClean="0"/>
                    </a:p>
                    <a:p>
                      <a:r>
                        <a:rPr kumimoji="1" lang="ja-JP" altLang="en-US" sz="1200" dirty="0" smtClean="0"/>
                        <a:t>写真</a:t>
                      </a:r>
                      <a:endParaRPr kumimoji="1" lang="ja-JP" altLang="en-US" sz="1200" dirty="0"/>
                    </a:p>
                  </a:txBody>
                  <a:tcPr/>
                </a:tc>
              </a:tr>
              <a:tr h="370840">
                <a:tc>
                  <a:txBody>
                    <a:bodyPr/>
                    <a:lstStyle/>
                    <a:p>
                      <a:endParaRPr kumimoji="1" lang="ja-JP" altLang="en-US" sz="1200" dirty="0"/>
                    </a:p>
                  </a:txBody>
                  <a:tcPr/>
                </a:tc>
                <a:tc>
                  <a:txBody>
                    <a:bodyPr/>
                    <a:lstStyle/>
                    <a:p>
                      <a:endParaRPr kumimoji="1" lang="ja-JP" altLang="en-US" sz="1200" dirty="0"/>
                    </a:p>
                  </a:txBody>
                  <a:tcPr/>
                </a:tc>
                <a:tc>
                  <a:txBody>
                    <a:bodyPr/>
                    <a:lstStyle/>
                    <a:p>
                      <a:endParaRPr kumimoji="1" lang="ja-JP" altLang="en-US" sz="1200" dirty="0"/>
                    </a:p>
                  </a:txBody>
                  <a:tcPr/>
                </a:tc>
              </a:tr>
              <a:tr h="370840">
                <a:tc>
                  <a:txBody>
                    <a:bodyPr/>
                    <a:lstStyle/>
                    <a:p>
                      <a:endParaRPr kumimoji="1" lang="ja-JP" altLang="en-US" sz="1200"/>
                    </a:p>
                  </a:txBody>
                  <a:tcPr/>
                </a:tc>
                <a:tc>
                  <a:txBody>
                    <a:bodyPr/>
                    <a:lstStyle/>
                    <a:p>
                      <a:endParaRPr kumimoji="1" lang="ja-JP" altLang="en-US" sz="1200"/>
                    </a:p>
                  </a:txBody>
                  <a:tcPr/>
                </a:tc>
                <a:tc>
                  <a:txBody>
                    <a:bodyPr/>
                    <a:lstStyle/>
                    <a:p>
                      <a:endParaRPr kumimoji="1" lang="ja-JP" altLang="en-US" sz="1200" dirty="0"/>
                    </a:p>
                  </a:txBody>
                  <a:tcPr/>
                </a:tc>
              </a:tr>
            </a:tbl>
          </a:graphicData>
        </a:graphic>
      </p:graphicFrame>
      <p:sp>
        <p:nvSpPr>
          <p:cNvPr id="5" name="テキスト ボックス 4"/>
          <p:cNvSpPr txBox="1"/>
          <p:nvPr/>
        </p:nvSpPr>
        <p:spPr>
          <a:xfrm>
            <a:off x="758988" y="8069488"/>
            <a:ext cx="6006873" cy="369332"/>
          </a:xfrm>
          <a:prstGeom prst="rect">
            <a:avLst/>
          </a:prstGeom>
          <a:noFill/>
        </p:spPr>
        <p:txBody>
          <a:bodyPr wrap="none" rtlCol="0">
            <a:spAutoFit/>
          </a:bodyPr>
          <a:lstStyle/>
          <a:p>
            <a:r>
              <a:rPr lang="ja-JP" altLang="en-US" dirty="0" smtClean="0"/>
              <a:t>新しいものが上。ポスターや写真、報告書へのリンクを貼る。</a:t>
            </a:r>
            <a:endParaRPr kumimoji="1" lang="ja-JP" altLang="en-US" dirty="0"/>
          </a:p>
        </p:txBody>
      </p:sp>
    </p:spTree>
    <p:extLst>
      <p:ext uri="{BB962C8B-B14F-4D97-AF65-F5344CB8AC3E}">
        <p14:creationId xmlns:p14="http://schemas.microsoft.com/office/powerpoint/2010/main" val="255110286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テキスト ボックス 3"/>
          <p:cNvSpPr txBox="1"/>
          <p:nvPr/>
        </p:nvSpPr>
        <p:spPr>
          <a:xfrm>
            <a:off x="242762" y="136996"/>
            <a:ext cx="4328829" cy="369332"/>
          </a:xfrm>
          <a:prstGeom prst="rect">
            <a:avLst/>
          </a:prstGeom>
          <a:noFill/>
        </p:spPr>
        <p:txBody>
          <a:bodyPr wrap="none" rtlCol="0">
            <a:spAutoFit/>
          </a:bodyPr>
          <a:lstStyle/>
          <a:p>
            <a:r>
              <a:rPr lang="ja-JP" altLang="en-US" dirty="0" smtClean="0"/>
              <a:t>大阪大学</a:t>
            </a:r>
            <a:r>
              <a:rPr kumimoji="1" lang="ja-JP" altLang="en-US" dirty="0" smtClean="0"/>
              <a:t>未来技術イニシアティブ支援事業</a:t>
            </a:r>
            <a:endParaRPr kumimoji="1" lang="ja-JP" altLang="en-US" dirty="0"/>
          </a:p>
        </p:txBody>
      </p:sp>
      <p:sp>
        <p:nvSpPr>
          <p:cNvPr id="5" name="テキスト ボックス 4"/>
          <p:cNvSpPr txBox="1"/>
          <p:nvPr/>
        </p:nvSpPr>
        <p:spPr>
          <a:xfrm>
            <a:off x="242762" y="506328"/>
            <a:ext cx="1107996" cy="369332"/>
          </a:xfrm>
          <a:prstGeom prst="rect">
            <a:avLst/>
          </a:prstGeom>
          <a:noFill/>
        </p:spPr>
        <p:txBody>
          <a:bodyPr wrap="none" rtlCol="0">
            <a:spAutoFit/>
          </a:bodyPr>
          <a:lstStyle/>
          <a:p>
            <a:r>
              <a:rPr kumimoji="1" lang="ja-JP" altLang="en-US" dirty="0" smtClean="0"/>
              <a:t>分子技術</a:t>
            </a:r>
            <a:endParaRPr kumimoji="1" lang="ja-JP" altLang="en-US" dirty="0"/>
          </a:p>
        </p:txBody>
      </p:sp>
      <p:sp>
        <p:nvSpPr>
          <p:cNvPr id="7" name="正方形/長方形 6"/>
          <p:cNvSpPr/>
          <p:nvPr/>
        </p:nvSpPr>
        <p:spPr>
          <a:xfrm>
            <a:off x="448174" y="2857354"/>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概要</a:t>
            </a:r>
            <a:endParaRPr kumimoji="1" lang="ja-JP" altLang="en-US" dirty="0"/>
          </a:p>
        </p:txBody>
      </p:sp>
      <p:sp>
        <p:nvSpPr>
          <p:cNvPr id="8" name="正方形/長方形 7"/>
          <p:cNvSpPr/>
          <p:nvPr/>
        </p:nvSpPr>
        <p:spPr>
          <a:xfrm>
            <a:off x="448174" y="37164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メンバー</a:t>
            </a:r>
            <a:endParaRPr kumimoji="1" lang="ja-JP" altLang="en-US" dirty="0"/>
          </a:p>
        </p:txBody>
      </p:sp>
      <p:sp>
        <p:nvSpPr>
          <p:cNvPr id="9" name="正方形/長方形 8"/>
          <p:cNvSpPr/>
          <p:nvPr/>
        </p:nvSpPr>
        <p:spPr>
          <a:xfrm>
            <a:off x="448174" y="4631528"/>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活動記録</a:t>
            </a:r>
            <a:endParaRPr kumimoji="1" lang="ja-JP" altLang="en-US" dirty="0"/>
          </a:p>
        </p:txBody>
      </p:sp>
      <p:sp>
        <p:nvSpPr>
          <p:cNvPr id="10" name="正方形/長方形 9"/>
          <p:cNvSpPr/>
          <p:nvPr/>
        </p:nvSpPr>
        <p:spPr>
          <a:xfrm>
            <a:off x="448174" y="5546629"/>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資料</a:t>
            </a:r>
            <a:endParaRPr kumimoji="1" lang="ja-JP" altLang="en-US" dirty="0"/>
          </a:p>
        </p:txBody>
      </p:sp>
      <p:sp>
        <p:nvSpPr>
          <p:cNvPr id="11" name="正方形/長方形 10"/>
          <p:cNvSpPr/>
          <p:nvPr/>
        </p:nvSpPr>
        <p:spPr>
          <a:xfrm>
            <a:off x="448174" y="6443053"/>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リンク</a:t>
            </a:r>
            <a:endParaRPr kumimoji="1" lang="ja-JP" altLang="en-US" dirty="0"/>
          </a:p>
        </p:txBody>
      </p:sp>
      <p:sp>
        <p:nvSpPr>
          <p:cNvPr id="12" name="正方形/長方形 11"/>
          <p:cNvSpPr/>
          <p:nvPr/>
        </p:nvSpPr>
        <p:spPr>
          <a:xfrm>
            <a:off x="2016784" y="2857354"/>
            <a:ext cx="4683061" cy="4183316"/>
          </a:xfrm>
          <a:prstGeom prst="rect">
            <a:avLst/>
          </a:prstGeom>
          <a:noFill/>
        </p:spPr>
        <p:style>
          <a:lnRef idx="1">
            <a:schemeClr val="accent1"/>
          </a:lnRef>
          <a:fillRef idx="3">
            <a:schemeClr val="accent1"/>
          </a:fillRef>
          <a:effectRef idx="2">
            <a:schemeClr val="accent1"/>
          </a:effectRef>
          <a:fontRef idx="minor">
            <a:schemeClr val="lt1"/>
          </a:fontRef>
        </p:style>
        <p:txBody>
          <a:bodyPr rtlCol="0" anchor="ctr"/>
          <a:lstStyle/>
          <a:p>
            <a:pPr algn="ctr"/>
            <a:endParaRPr kumimoji="1" lang="ja-JP" altLang="en-US" dirty="0"/>
          </a:p>
        </p:txBody>
      </p:sp>
      <p:sp>
        <p:nvSpPr>
          <p:cNvPr id="13" name="テキスト ボックス 12"/>
          <p:cNvSpPr txBox="1"/>
          <p:nvPr/>
        </p:nvSpPr>
        <p:spPr>
          <a:xfrm>
            <a:off x="2259545" y="2993306"/>
            <a:ext cx="4108264" cy="2585323"/>
          </a:xfrm>
          <a:prstGeom prst="rect">
            <a:avLst/>
          </a:prstGeom>
          <a:noFill/>
        </p:spPr>
        <p:txBody>
          <a:bodyPr wrap="square" rtlCol="0">
            <a:spAutoFit/>
          </a:bodyPr>
          <a:lstStyle/>
          <a:p>
            <a:r>
              <a:rPr lang="ja-JP" altLang="en-US" dirty="0" smtClean="0"/>
              <a:t>月に１回程度更新（追加）　</a:t>
            </a:r>
            <a:r>
              <a:rPr lang="en-US" altLang="ja-JP" dirty="0" smtClean="0"/>
              <a:t>CMS ? </a:t>
            </a:r>
          </a:p>
          <a:p>
            <a:endParaRPr lang="en-US" altLang="ja-JP" dirty="0"/>
          </a:p>
          <a:p>
            <a:r>
              <a:rPr lang="ja-JP" altLang="en-US" dirty="0" smtClean="0"/>
              <a:t>申請書　</a:t>
            </a:r>
            <a:r>
              <a:rPr lang="en-US" altLang="ja-JP" dirty="0" err="1" smtClean="0"/>
              <a:t>passwd</a:t>
            </a:r>
            <a:r>
              <a:rPr lang="en-US" altLang="ja-JP" dirty="0" smtClean="0"/>
              <a:t> </a:t>
            </a:r>
            <a:r>
              <a:rPr lang="ja-JP" altLang="en-US" dirty="0" smtClean="0"/>
              <a:t>必要</a:t>
            </a:r>
            <a:endParaRPr lang="en-US" altLang="ja-JP" dirty="0" smtClean="0"/>
          </a:p>
          <a:p>
            <a:endParaRPr lang="en-US" altLang="ja-JP" dirty="0"/>
          </a:p>
          <a:p>
            <a:r>
              <a:rPr lang="ja-JP" altLang="en-US" dirty="0" smtClean="0"/>
              <a:t>平成２５年度報告書　</a:t>
            </a:r>
            <a:r>
              <a:rPr lang="en-US" altLang="ja-JP" dirty="0" err="1" smtClean="0"/>
              <a:t>passwd</a:t>
            </a:r>
            <a:r>
              <a:rPr lang="en-US" altLang="ja-JP" dirty="0" smtClean="0"/>
              <a:t> </a:t>
            </a:r>
            <a:r>
              <a:rPr lang="ja-JP" altLang="en-US" dirty="0" smtClean="0"/>
              <a:t>必要</a:t>
            </a:r>
            <a:endParaRPr lang="en-US" altLang="ja-JP" dirty="0" smtClean="0"/>
          </a:p>
          <a:p>
            <a:endParaRPr lang="en-US" altLang="ja-JP" dirty="0"/>
          </a:p>
          <a:p>
            <a:r>
              <a:rPr lang="en-US" altLang="ja-JP" dirty="0" smtClean="0"/>
              <a:t>○</a:t>
            </a:r>
            <a:r>
              <a:rPr lang="ja-JP" altLang="en-US" dirty="0" smtClean="0"/>
              <a:t>月</a:t>
            </a:r>
            <a:r>
              <a:rPr lang="en-US" altLang="ja-JP" dirty="0" smtClean="0"/>
              <a:t>○</a:t>
            </a:r>
            <a:r>
              <a:rPr lang="ja-JP" altLang="en-US" dirty="0" smtClean="0"/>
              <a:t>日　</a:t>
            </a:r>
            <a:r>
              <a:rPr lang="en-US" altLang="ja-JP" dirty="0" smtClean="0"/>
              <a:t>○○</a:t>
            </a:r>
            <a:r>
              <a:rPr lang="ja-JP" altLang="en-US" dirty="0" smtClean="0"/>
              <a:t>セミナー報告書</a:t>
            </a:r>
            <a:endParaRPr lang="en-US" altLang="ja-JP" dirty="0" smtClean="0"/>
          </a:p>
          <a:p>
            <a:r>
              <a:rPr lang="en-US" altLang="ja-JP" dirty="0" smtClean="0"/>
              <a:t>○</a:t>
            </a:r>
            <a:r>
              <a:rPr lang="ja-JP" altLang="en-US" dirty="0" smtClean="0"/>
              <a:t>月</a:t>
            </a:r>
            <a:r>
              <a:rPr lang="en-US" altLang="ja-JP" dirty="0" smtClean="0"/>
              <a:t>○</a:t>
            </a:r>
            <a:r>
              <a:rPr lang="ja-JP" altLang="en-US" dirty="0" smtClean="0"/>
              <a:t>日　</a:t>
            </a:r>
            <a:r>
              <a:rPr lang="en-US" altLang="ja-JP" dirty="0" smtClean="0"/>
              <a:t>○○</a:t>
            </a:r>
            <a:r>
              <a:rPr lang="ja-JP" altLang="en-US" dirty="0" smtClean="0"/>
              <a:t>実施概要記録</a:t>
            </a:r>
            <a:endParaRPr lang="en-US" altLang="ja-JP" dirty="0" smtClean="0"/>
          </a:p>
          <a:p>
            <a:r>
              <a:rPr lang="ja-JP" altLang="en-US" dirty="0" smtClean="0"/>
              <a:t>・・・・</a:t>
            </a:r>
            <a:r>
              <a:rPr lang="ja-JP" altLang="ja-JP" dirty="0"/>
              <a:t>　</a:t>
            </a:r>
            <a:r>
              <a:rPr lang="ja-JP" altLang="en-US" dirty="0" smtClean="0"/>
              <a:t>　　　　　　</a:t>
            </a:r>
            <a:endParaRPr lang="en-US" altLang="ja-JP" dirty="0"/>
          </a:p>
        </p:txBody>
      </p:sp>
      <p:sp>
        <p:nvSpPr>
          <p:cNvPr id="14" name="テキスト ボックス 13"/>
          <p:cNvSpPr txBox="1"/>
          <p:nvPr/>
        </p:nvSpPr>
        <p:spPr>
          <a:xfrm>
            <a:off x="2446285" y="1141296"/>
            <a:ext cx="1524576" cy="369332"/>
          </a:xfrm>
          <a:prstGeom prst="rect">
            <a:avLst/>
          </a:prstGeom>
          <a:noFill/>
        </p:spPr>
        <p:txBody>
          <a:bodyPr wrap="none" rtlCol="0">
            <a:spAutoFit/>
          </a:bodyPr>
          <a:lstStyle/>
          <a:p>
            <a:r>
              <a:rPr kumimoji="1" lang="ja-JP" altLang="en-US" dirty="0" smtClean="0"/>
              <a:t>資料のページ</a:t>
            </a:r>
            <a:endParaRPr kumimoji="1" lang="ja-JP" altLang="en-US" dirty="0"/>
          </a:p>
        </p:txBody>
      </p:sp>
      <p:sp>
        <p:nvSpPr>
          <p:cNvPr id="15" name="正方形/長方形 14"/>
          <p:cNvSpPr/>
          <p:nvPr/>
        </p:nvSpPr>
        <p:spPr>
          <a:xfrm>
            <a:off x="44817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6" name="正方形/長方形 15"/>
          <p:cNvSpPr/>
          <p:nvPr/>
        </p:nvSpPr>
        <p:spPr>
          <a:xfrm>
            <a:off x="201678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
        <p:nvSpPr>
          <p:cNvPr id="17" name="正方形/長方形 16"/>
          <p:cNvSpPr/>
          <p:nvPr/>
        </p:nvSpPr>
        <p:spPr>
          <a:xfrm>
            <a:off x="3492024" y="7470206"/>
            <a:ext cx="1213806" cy="597617"/>
          </a:xfrm>
          <a:prstGeom prst="rect">
            <a:avLst/>
          </a:prstGeom>
        </p:spPr>
        <p:style>
          <a:lnRef idx="1">
            <a:schemeClr val="accent1"/>
          </a:lnRef>
          <a:fillRef idx="3">
            <a:schemeClr val="accent1"/>
          </a:fillRef>
          <a:effectRef idx="2">
            <a:schemeClr val="accent1"/>
          </a:effectRef>
          <a:fontRef idx="minor">
            <a:schemeClr val="lt1"/>
          </a:fontRef>
        </p:style>
        <p:txBody>
          <a:bodyPr rtlCol="0" anchor="ctr"/>
          <a:lstStyle/>
          <a:p>
            <a:pPr algn="ctr"/>
            <a:r>
              <a:rPr kumimoji="1" lang="ja-JP" altLang="en-US" dirty="0" smtClean="0"/>
              <a:t>バナー</a:t>
            </a:r>
            <a:endParaRPr kumimoji="1" lang="ja-JP" altLang="en-US" dirty="0"/>
          </a:p>
        </p:txBody>
      </p:sp>
    </p:spTree>
    <p:extLst>
      <p:ext uri="{BB962C8B-B14F-4D97-AF65-F5344CB8AC3E}">
        <p14:creationId xmlns:p14="http://schemas.microsoft.com/office/powerpoint/2010/main" val="3324460363"/>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表 3"/>
          <p:cNvGraphicFramePr>
            <a:graphicFrameLocks noGrp="1"/>
          </p:cNvGraphicFramePr>
          <p:nvPr>
            <p:extLst>
              <p:ext uri="{D42A27DB-BD31-4B8C-83A1-F6EECF244321}">
                <p14:modId xmlns:p14="http://schemas.microsoft.com/office/powerpoint/2010/main" val="75315045"/>
              </p:ext>
            </p:extLst>
          </p:nvPr>
        </p:nvGraphicFramePr>
        <p:xfrm>
          <a:off x="573196" y="980271"/>
          <a:ext cx="5466729" cy="6071186"/>
        </p:xfrm>
        <a:graphic>
          <a:graphicData uri="http://schemas.openxmlformats.org/drawingml/2006/table">
            <a:tbl>
              <a:tblPr firstRow="1" bandRow="1">
                <a:tableStyleId>{2D5ABB26-0587-4C30-8999-92F81FD0307C}</a:tableStyleId>
              </a:tblPr>
              <a:tblGrid>
                <a:gridCol w="1315298"/>
                <a:gridCol w="3158343"/>
                <a:gridCol w="993088"/>
              </a:tblGrid>
              <a:tr h="551926">
                <a:tc>
                  <a:txBody>
                    <a:bodyPr/>
                    <a:lstStyle/>
                    <a:p>
                      <a:r>
                        <a:rPr kumimoji="1" lang="ja-JP" altLang="en-US" sz="1200" dirty="0" smtClean="0"/>
                        <a:t>作成日</a:t>
                      </a:r>
                      <a:endParaRPr kumimoji="1" lang="ja-JP" altLang="en-US" sz="1200" dirty="0"/>
                    </a:p>
                  </a:txBody>
                  <a:tcPr/>
                </a:tc>
                <a:tc>
                  <a:txBody>
                    <a:bodyPr/>
                    <a:lstStyle/>
                    <a:p>
                      <a:r>
                        <a:rPr kumimoji="1" lang="ja-JP" altLang="en-US" sz="1200" dirty="0" smtClean="0"/>
                        <a:t>資料名</a:t>
                      </a:r>
                      <a:endParaRPr kumimoji="1" lang="ja-JP" altLang="en-US" sz="1200" dirty="0"/>
                    </a:p>
                  </a:txBody>
                  <a:tcPr/>
                </a:tc>
                <a:tc>
                  <a:txBody>
                    <a:bodyPr/>
                    <a:lstStyle/>
                    <a:p>
                      <a:r>
                        <a:rPr kumimoji="1" lang="ja-JP" altLang="en-US" sz="1200" dirty="0" smtClean="0"/>
                        <a:t>ダウンロード</a:t>
                      </a:r>
                      <a:endParaRPr kumimoji="1" lang="ja-JP" altLang="en-US" sz="1200" dirty="0"/>
                    </a:p>
                  </a:txBody>
                  <a:tcPr/>
                </a:tc>
              </a:tr>
              <a:tr h="551926">
                <a:tc>
                  <a:txBody>
                    <a:bodyPr/>
                    <a:lstStyle/>
                    <a:p>
                      <a:r>
                        <a:rPr kumimoji="1" lang="ja-JP" altLang="en-US" sz="1200" dirty="0" smtClean="0"/>
                        <a:t>平成２６年３月</a:t>
                      </a:r>
                      <a:endParaRPr kumimoji="1" lang="ja-JP" altLang="en-US" sz="1200" dirty="0"/>
                    </a:p>
                  </a:txBody>
                  <a:tcPr/>
                </a:tc>
                <a:tc>
                  <a:txBody>
                    <a:bodyPr/>
                    <a:lstStyle/>
                    <a:p>
                      <a:r>
                        <a:rPr kumimoji="1" lang="ja-JP" altLang="en-US" sz="1200" dirty="0" smtClean="0"/>
                        <a:t>未来研究イニシアティブ・グループ支援事業報告会資料</a:t>
                      </a:r>
                      <a:endParaRPr kumimoji="1" lang="ja-JP" altLang="en-US" sz="1200" dirty="0"/>
                    </a:p>
                  </a:txBody>
                  <a:tcPr/>
                </a:tc>
                <a:tc>
                  <a:txBody>
                    <a:bodyPr/>
                    <a:lstStyle/>
                    <a:p>
                      <a:r>
                        <a:rPr kumimoji="1" lang="en-US" altLang="ja-JP" sz="1200" dirty="0" err="1" smtClean="0"/>
                        <a:t>pptx</a:t>
                      </a:r>
                      <a:endParaRPr kumimoji="1" lang="ja-JP" altLang="en-US" sz="1200" dirty="0"/>
                    </a:p>
                  </a:txBody>
                  <a:tcPr/>
                </a:tc>
              </a:tr>
              <a:tr h="551926">
                <a:tc>
                  <a:txBody>
                    <a:bodyPr/>
                    <a:lstStyle/>
                    <a:p>
                      <a:r>
                        <a:rPr kumimoji="1" lang="ja-JP" altLang="en-US" sz="1200" dirty="0" smtClean="0"/>
                        <a:t>平成２６年３月</a:t>
                      </a:r>
                      <a:endParaRPr kumimoji="1" lang="ja-JP" altLang="en-US" sz="12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200" dirty="0" smtClean="0"/>
                        <a:t>第２回リーダー養成講座開催報告書</a:t>
                      </a:r>
                    </a:p>
                  </a:txBody>
                  <a:tcPr/>
                </a:tc>
                <a:tc>
                  <a:txBody>
                    <a:bodyPr/>
                    <a:lstStyle/>
                    <a:p>
                      <a:r>
                        <a:rPr kumimoji="1" lang="en-US" altLang="ja-JP" sz="1200" dirty="0" err="1" smtClean="0"/>
                        <a:t>pdf</a:t>
                      </a:r>
                      <a:endParaRPr kumimoji="1" lang="ja-JP" altLang="en-US" sz="1200" dirty="0"/>
                    </a:p>
                  </a:txBody>
                  <a:tcPr/>
                </a:tc>
              </a:tr>
              <a:tr h="551926">
                <a:tc>
                  <a:txBody>
                    <a:bodyPr/>
                    <a:lstStyle/>
                    <a:p>
                      <a:r>
                        <a:rPr kumimoji="1" lang="ja-JP" altLang="en-US" sz="1200" dirty="0" smtClean="0"/>
                        <a:t>平成２６年２月</a:t>
                      </a:r>
                      <a:endParaRPr kumimoji="1" lang="ja-JP" altLang="en-US" sz="1200" dirty="0"/>
                    </a:p>
                  </a:txBody>
                  <a:tcPr/>
                </a:tc>
                <a:tc>
                  <a:txBody>
                    <a:bodyPr/>
                    <a:lstStyle/>
                    <a:p>
                      <a:r>
                        <a:rPr kumimoji="1" lang="ja-JP" altLang="en-US" sz="1200" dirty="0" smtClean="0"/>
                        <a:t>第１回リーダー養成講座開催報告書</a:t>
                      </a:r>
                      <a:endParaRPr kumimoji="1" lang="ja-JP" altLang="en-US" sz="1200" dirty="0"/>
                    </a:p>
                  </a:txBody>
                  <a:tcPr/>
                </a:tc>
                <a:tc>
                  <a:txBody>
                    <a:bodyPr/>
                    <a:lstStyle/>
                    <a:p>
                      <a:r>
                        <a:rPr kumimoji="1" lang="en-US" altLang="ja-JP" sz="1200" dirty="0" err="1" smtClean="0"/>
                        <a:t>pdf</a:t>
                      </a:r>
                      <a:endParaRPr kumimoji="1" lang="ja-JP" altLang="en-US" sz="1200" dirty="0"/>
                    </a:p>
                  </a:txBody>
                  <a:tcPr/>
                </a:tc>
              </a:tr>
              <a:tr h="551926">
                <a:tc>
                  <a:txBody>
                    <a:bodyPr/>
                    <a:lstStyle/>
                    <a:p>
                      <a:r>
                        <a:rPr kumimoji="1" lang="ja-JP" altLang="en-US" sz="1200" dirty="0" smtClean="0"/>
                        <a:t>平成２６年１月</a:t>
                      </a:r>
                      <a:endParaRPr kumimoji="1" lang="ja-JP" altLang="en-US" sz="1200" dirty="0"/>
                    </a:p>
                  </a:txBody>
                  <a:tcPr/>
                </a:tc>
                <a:tc>
                  <a:txBody>
                    <a:bodyPr/>
                    <a:lstStyle/>
                    <a:p>
                      <a:r>
                        <a:rPr kumimoji="1" lang="ja-JP" altLang="en-US" sz="1200" dirty="0" smtClean="0"/>
                        <a:t>第２回異分野戦略会議報告</a:t>
                      </a:r>
                      <a:endParaRPr kumimoji="1" lang="ja-JP" altLang="en-US" sz="1200" dirty="0"/>
                    </a:p>
                  </a:txBody>
                  <a:tcPr/>
                </a:tc>
                <a:tc>
                  <a:txBody>
                    <a:bodyPr/>
                    <a:lstStyle/>
                    <a:p>
                      <a:r>
                        <a:rPr kumimoji="1" lang="en-US" altLang="ja-JP" sz="1200" dirty="0" err="1" smtClean="0"/>
                        <a:t>pdf</a:t>
                      </a:r>
                      <a:endParaRPr kumimoji="1" lang="ja-JP" altLang="en-US" sz="1200" dirty="0"/>
                    </a:p>
                  </a:txBody>
                  <a:tcPr/>
                </a:tc>
              </a:tr>
              <a:tr h="551926">
                <a:tc>
                  <a:txBody>
                    <a:bodyPr/>
                    <a:lstStyle/>
                    <a:p>
                      <a:r>
                        <a:rPr kumimoji="1" lang="ja-JP" altLang="en-US" sz="1200" dirty="0" smtClean="0"/>
                        <a:t>平成２５年１２月</a:t>
                      </a:r>
                      <a:endParaRPr kumimoji="1" lang="ja-JP" altLang="en-US" sz="1200" dirty="0"/>
                    </a:p>
                  </a:txBody>
                  <a:tcPr/>
                </a:tc>
                <a:tc>
                  <a:txBody>
                    <a:bodyPr/>
                    <a:lstStyle/>
                    <a:p>
                      <a:pPr marL="0" marR="0" indent="0" algn="l" defTabSz="457200" rtl="0" eaLnBrk="1" fontAlgn="auto" latinLnBrk="0" hangingPunct="1">
                        <a:lnSpc>
                          <a:spcPct val="100000"/>
                        </a:lnSpc>
                        <a:spcBef>
                          <a:spcPts val="0"/>
                        </a:spcBef>
                        <a:spcAft>
                          <a:spcPts val="0"/>
                        </a:spcAft>
                        <a:buClrTx/>
                        <a:buSzTx/>
                        <a:buFontTx/>
                        <a:buNone/>
                        <a:tabLst/>
                        <a:defRPr/>
                      </a:pPr>
                      <a:r>
                        <a:rPr kumimoji="1" lang="ja-JP" altLang="en-US" sz="1200" dirty="0" smtClean="0"/>
                        <a:t>山形大学エリア拠点見学報告書</a:t>
                      </a:r>
                    </a:p>
                    <a:p>
                      <a:endParaRPr kumimoji="1" lang="ja-JP" altLang="en-US" sz="1200" dirty="0"/>
                    </a:p>
                  </a:txBody>
                  <a:tcPr/>
                </a:tc>
                <a:tc>
                  <a:txBody>
                    <a:bodyPr/>
                    <a:lstStyle/>
                    <a:p>
                      <a:r>
                        <a:rPr kumimoji="1" lang="en-US" altLang="ja-JP" sz="1200" dirty="0" err="1" smtClean="0"/>
                        <a:t>pdf</a:t>
                      </a:r>
                      <a:endParaRPr kumimoji="1" lang="ja-JP" altLang="en-US" sz="1200" dirty="0"/>
                    </a:p>
                  </a:txBody>
                  <a:tcPr/>
                </a:tc>
              </a:tr>
              <a:tr h="551926">
                <a:tc>
                  <a:txBody>
                    <a:bodyPr/>
                    <a:lstStyle/>
                    <a:p>
                      <a:r>
                        <a:rPr kumimoji="1" lang="ja-JP" altLang="en-US" sz="1200" dirty="0" smtClean="0"/>
                        <a:t>平成</a:t>
                      </a:r>
                      <a:r>
                        <a:rPr kumimoji="1" lang="en-US" altLang="ja-JP" sz="1200" dirty="0" smtClean="0"/>
                        <a:t>25</a:t>
                      </a:r>
                      <a:r>
                        <a:rPr kumimoji="1" lang="ja-JP" altLang="en-US" sz="1200" dirty="0" smtClean="0"/>
                        <a:t>年１２月</a:t>
                      </a:r>
                      <a:endParaRPr kumimoji="1" lang="ja-JP" altLang="en-US" sz="1200" dirty="0"/>
                    </a:p>
                  </a:txBody>
                  <a:tcPr/>
                </a:tc>
                <a:tc>
                  <a:txBody>
                    <a:bodyPr/>
                    <a:lstStyle/>
                    <a:p>
                      <a:r>
                        <a:rPr kumimoji="1" lang="ja-JP" altLang="en-US" sz="1200" dirty="0" smtClean="0"/>
                        <a:t>九州大学エリア拠点見学報告書</a:t>
                      </a:r>
                      <a:endParaRPr kumimoji="1" lang="ja-JP" altLang="en-US" sz="1200" dirty="0"/>
                    </a:p>
                  </a:txBody>
                  <a:tcPr/>
                </a:tc>
                <a:tc>
                  <a:txBody>
                    <a:bodyPr/>
                    <a:lstStyle/>
                    <a:p>
                      <a:r>
                        <a:rPr kumimoji="1" lang="en-US" altLang="ja-JP" sz="1200" dirty="0" err="1" smtClean="0"/>
                        <a:t>pdf</a:t>
                      </a:r>
                      <a:endParaRPr kumimoji="1" lang="ja-JP" altLang="en-US" sz="1200" dirty="0"/>
                    </a:p>
                  </a:txBody>
                  <a:tcPr/>
                </a:tc>
              </a:tr>
              <a:tr h="551926">
                <a:tc>
                  <a:txBody>
                    <a:bodyPr/>
                    <a:lstStyle/>
                    <a:p>
                      <a:r>
                        <a:rPr kumimoji="1" lang="ja-JP" altLang="en-US" sz="1200" dirty="0" smtClean="0"/>
                        <a:t>平成</a:t>
                      </a:r>
                      <a:r>
                        <a:rPr kumimoji="1" lang="en-US" altLang="ja-JP" sz="1200" dirty="0" smtClean="0"/>
                        <a:t>25</a:t>
                      </a:r>
                      <a:r>
                        <a:rPr kumimoji="1" lang="ja-JP" altLang="en-US" sz="1200" dirty="0" smtClean="0"/>
                        <a:t>年１</a:t>
                      </a:r>
                      <a:r>
                        <a:rPr kumimoji="1" lang="en-US" altLang="ja-JP" sz="1200" dirty="0" smtClean="0"/>
                        <a:t>0</a:t>
                      </a:r>
                      <a:r>
                        <a:rPr kumimoji="1" lang="ja-JP" altLang="en-US" sz="1200" dirty="0" smtClean="0"/>
                        <a:t>月</a:t>
                      </a:r>
                      <a:endParaRPr kumimoji="1" lang="ja-JP" altLang="en-US" sz="1200" dirty="0"/>
                    </a:p>
                  </a:txBody>
                  <a:tcPr/>
                </a:tc>
                <a:tc>
                  <a:txBody>
                    <a:bodyPr/>
                    <a:lstStyle/>
                    <a:p>
                      <a:r>
                        <a:rPr kumimoji="1" lang="ja-JP" altLang="en-US" sz="1200" dirty="0" smtClean="0"/>
                        <a:t>第１回異分野戦略会議議事録</a:t>
                      </a:r>
                      <a:endParaRPr kumimoji="1" lang="ja-JP" altLang="en-US" sz="1200" dirty="0"/>
                    </a:p>
                  </a:txBody>
                  <a:tcPr/>
                </a:tc>
                <a:tc>
                  <a:txBody>
                    <a:bodyPr/>
                    <a:lstStyle/>
                    <a:p>
                      <a:r>
                        <a:rPr kumimoji="1" lang="en-US" altLang="ja-JP" sz="1200" dirty="0" err="1" smtClean="0"/>
                        <a:t>pdf</a:t>
                      </a:r>
                      <a:endParaRPr kumimoji="1" lang="ja-JP" altLang="en-US" sz="1200" dirty="0"/>
                    </a:p>
                  </a:txBody>
                  <a:tcPr/>
                </a:tc>
              </a:tr>
              <a:tr h="551926">
                <a:tc>
                  <a:txBody>
                    <a:bodyPr/>
                    <a:lstStyle/>
                    <a:p>
                      <a:r>
                        <a:rPr kumimoji="1" lang="ja-JP" altLang="en-US" sz="1200" dirty="0" smtClean="0"/>
                        <a:t>平成</a:t>
                      </a:r>
                      <a:r>
                        <a:rPr kumimoji="1" lang="en-US" altLang="ja-JP" sz="1200" dirty="0" smtClean="0"/>
                        <a:t>25</a:t>
                      </a:r>
                      <a:r>
                        <a:rPr kumimoji="1" lang="ja-JP" altLang="en-US" sz="1200" dirty="0" smtClean="0"/>
                        <a:t>年９月</a:t>
                      </a:r>
                      <a:endParaRPr kumimoji="1" lang="ja-JP" altLang="en-US" sz="1200" dirty="0"/>
                    </a:p>
                  </a:txBody>
                  <a:tcPr/>
                </a:tc>
                <a:tc>
                  <a:txBody>
                    <a:bodyPr/>
                    <a:lstStyle/>
                    <a:p>
                      <a:r>
                        <a:rPr kumimoji="1" lang="ja-JP" altLang="en-US" sz="1200" dirty="0" smtClean="0"/>
                        <a:t>平成２５年度活動計画書</a:t>
                      </a:r>
                      <a:endParaRPr kumimoji="1" lang="ja-JP" altLang="en-US" sz="1200" dirty="0"/>
                    </a:p>
                  </a:txBody>
                  <a:tcPr/>
                </a:tc>
                <a:tc>
                  <a:txBody>
                    <a:bodyPr/>
                    <a:lstStyle/>
                    <a:p>
                      <a:r>
                        <a:rPr kumimoji="1" lang="en-US" altLang="ja-JP" sz="1200" dirty="0" err="1" smtClean="0"/>
                        <a:t>pdf</a:t>
                      </a:r>
                      <a:endParaRPr kumimoji="1" lang="ja-JP" altLang="en-US" sz="1200" dirty="0"/>
                    </a:p>
                  </a:txBody>
                  <a:tcPr/>
                </a:tc>
              </a:tr>
              <a:tr h="551926">
                <a:tc>
                  <a:txBody>
                    <a:bodyPr/>
                    <a:lstStyle/>
                    <a:p>
                      <a:r>
                        <a:rPr kumimoji="1" lang="ja-JP" altLang="en-US" sz="1200" dirty="0" smtClean="0"/>
                        <a:t>平成</a:t>
                      </a:r>
                      <a:r>
                        <a:rPr kumimoji="1" lang="en-US" altLang="ja-JP" sz="1200" dirty="0" smtClean="0"/>
                        <a:t>25</a:t>
                      </a:r>
                      <a:r>
                        <a:rPr kumimoji="1" lang="ja-JP" altLang="en-US" sz="1200" dirty="0" smtClean="0"/>
                        <a:t>年６月</a:t>
                      </a:r>
                      <a:endParaRPr kumimoji="1" lang="ja-JP" altLang="en-US" sz="1200" dirty="0"/>
                    </a:p>
                  </a:txBody>
                  <a:tcPr/>
                </a:tc>
                <a:tc>
                  <a:txBody>
                    <a:bodyPr/>
                    <a:lstStyle/>
                    <a:p>
                      <a:r>
                        <a:rPr kumimoji="1" lang="ja-JP" altLang="en-US" sz="1200" dirty="0" smtClean="0"/>
                        <a:t>未来研究イニシアティブ申請書</a:t>
                      </a:r>
                      <a:endParaRPr kumimoji="1" lang="ja-JP" altLang="en-US" sz="1200" dirty="0"/>
                    </a:p>
                  </a:txBody>
                  <a:tcPr/>
                </a:tc>
                <a:tc>
                  <a:txBody>
                    <a:bodyPr/>
                    <a:lstStyle/>
                    <a:p>
                      <a:r>
                        <a:rPr kumimoji="1" lang="en-US" altLang="ja-JP" sz="1200" dirty="0" err="1" smtClean="0"/>
                        <a:t>pdf</a:t>
                      </a:r>
                      <a:endParaRPr kumimoji="1" lang="ja-JP" altLang="en-US" sz="1200" dirty="0"/>
                    </a:p>
                  </a:txBody>
                  <a:tcPr/>
                </a:tc>
              </a:tr>
              <a:tr h="551926">
                <a:tc>
                  <a:txBody>
                    <a:bodyPr/>
                    <a:lstStyle/>
                    <a:p>
                      <a:endParaRPr kumimoji="1" lang="ja-JP" altLang="en-US" sz="1200"/>
                    </a:p>
                  </a:txBody>
                  <a:tcPr/>
                </a:tc>
                <a:tc>
                  <a:txBody>
                    <a:bodyPr/>
                    <a:lstStyle/>
                    <a:p>
                      <a:endParaRPr kumimoji="1" lang="ja-JP" altLang="en-US" sz="1200"/>
                    </a:p>
                  </a:txBody>
                  <a:tcPr/>
                </a:tc>
                <a:tc>
                  <a:txBody>
                    <a:bodyPr/>
                    <a:lstStyle/>
                    <a:p>
                      <a:endParaRPr kumimoji="1" lang="ja-JP" altLang="en-US" sz="1200" dirty="0"/>
                    </a:p>
                  </a:txBody>
                  <a:tcPr/>
                </a:tc>
              </a:tr>
            </a:tbl>
          </a:graphicData>
        </a:graphic>
      </p:graphicFrame>
      <p:sp>
        <p:nvSpPr>
          <p:cNvPr id="5" name="テキスト ボックス 4"/>
          <p:cNvSpPr txBox="1"/>
          <p:nvPr/>
        </p:nvSpPr>
        <p:spPr>
          <a:xfrm>
            <a:off x="2051294" y="499150"/>
            <a:ext cx="3818173" cy="307777"/>
          </a:xfrm>
          <a:prstGeom prst="rect">
            <a:avLst/>
          </a:prstGeom>
          <a:noFill/>
        </p:spPr>
        <p:txBody>
          <a:bodyPr wrap="none" rtlCol="0">
            <a:spAutoFit/>
          </a:bodyPr>
          <a:lstStyle/>
          <a:p>
            <a:r>
              <a:rPr kumimoji="1" lang="ja-JP" altLang="en-US" sz="1400" dirty="0" smtClean="0"/>
              <a:t>資料のダウンロードには、パスワードが必要です</a:t>
            </a:r>
            <a:endParaRPr kumimoji="1" lang="ja-JP" altLang="en-US" sz="1400" dirty="0"/>
          </a:p>
        </p:txBody>
      </p:sp>
      <p:sp>
        <p:nvSpPr>
          <p:cNvPr id="6" name="テキスト ボックス 5"/>
          <p:cNvSpPr txBox="1"/>
          <p:nvPr/>
        </p:nvSpPr>
        <p:spPr>
          <a:xfrm>
            <a:off x="911687" y="7733630"/>
            <a:ext cx="4200113" cy="923330"/>
          </a:xfrm>
          <a:prstGeom prst="rect">
            <a:avLst/>
          </a:prstGeom>
          <a:noFill/>
        </p:spPr>
        <p:txBody>
          <a:bodyPr wrap="none" rtlCol="0">
            <a:spAutoFit/>
          </a:bodyPr>
          <a:lstStyle/>
          <a:p>
            <a:r>
              <a:rPr kumimoji="1" lang="ja-JP" altLang="en-US" dirty="0" smtClean="0"/>
              <a:t>古いものが下、新しいものを上に記載</a:t>
            </a:r>
            <a:endParaRPr kumimoji="1" lang="en-US" altLang="ja-JP" dirty="0" smtClean="0"/>
          </a:p>
          <a:p>
            <a:r>
              <a:rPr kumimoji="1" lang="ja-JP" altLang="en-US" dirty="0" smtClean="0"/>
              <a:t>資料の</a:t>
            </a:r>
            <a:r>
              <a:rPr kumimoji="1" lang="en-US" altLang="ja-JP" dirty="0" smtClean="0"/>
              <a:t> upload </a:t>
            </a:r>
            <a:r>
              <a:rPr kumimoji="1" lang="ja-JP" altLang="en-US" dirty="0" smtClean="0"/>
              <a:t>および</a:t>
            </a:r>
            <a:r>
              <a:rPr kumimoji="1" lang="en-US" altLang="ja-JP" dirty="0" smtClean="0"/>
              <a:t> download </a:t>
            </a:r>
            <a:r>
              <a:rPr kumimoji="1" lang="ja-JP" altLang="en-US" dirty="0" smtClean="0"/>
              <a:t>の仕方を</a:t>
            </a:r>
            <a:endParaRPr kumimoji="1" lang="en-US" altLang="ja-JP" dirty="0" smtClean="0"/>
          </a:p>
          <a:p>
            <a:r>
              <a:rPr kumimoji="1" lang="ja-JP" altLang="en-US" dirty="0" smtClean="0"/>
              <a:t>マニュアルにてお知らせください。</a:t>
            </a:r>
            <a:endParaRPr kumimoji="1" lang="ja-JP" altLang="en-US" dirty="0"/>
          </a:p>
        </p:txBody>
      </p:sp>
    </p:spTree>
    <p:extLst>
      <p:ext uri="{BB962C8B-B14F-4D97-AF65-F5344CB8AC3E}">
        <p14:creationId xmlns:p14="http://schemas.microsoft.com/office/powerpoint/2010/main" val="3342410695"/>
      </p:ext>
    </p:extLst>
  </p:cSld>
  <p:clrMapOvr>
    <a:masterClrMapping/>
  </p:clrMapOvr>
</p:sld>
</file>

<file path=ppt/theme/theme1.xml><?xml version="1.0" encoding="utf-8"?>
<a:theme xmlns:a="http://schemas.openxmlformats.org/drawingml/2006/main" name="ホワイト">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316</TotalTime>
  <Words>1026</Words>
  <Application>Microsoft Office PowerPoint</Application>
  <PresentationFormat>画面に合わせる (4:3)</PresentationFormat>
  <Paragraphs>261</Paragraphs>
  <Slides>10</Slides>
  <Notes>0</Notes>
  <HiddenSlides>0</HiddenSlides>
  <MMClips>0</MMClips>
  <ScaleCrop>false</ScaleCrop>
  <HeadingPairs>
    <vt:vector size="6" baseType="variant">
      <vt:variant>
        <vt:lpstr>使用されているフォント</vt:lpstr>
      </vt:variant>
      <vt:variant>
        <vt:i4>3</vt:i4>
      </vt:variant>
      <vt:variant>
        <vt:lpstr>テーマ</vt:lpstr>
      </vt:variant>
      <vt:variant>
        <vt:i4>1</vt:i4>
      </vt:variant>
      <vt:variant>
        <vt:lpstr>スライド タイトル</vt:lpstr>
      </vt:variant>
      <vt:variant>
        <vt:i4>10</vt:i4>
      </vt:variant>
    </vt:vector>
  </HeadingPairs>
  <TitlesOfParts>
    <vt:vector size="14" baseType="lpstr">
      <vt:lpstr>ＭＳ Ｐゴシック</vt:lpstr>
      <vt:lpstr>Arial</vt:lpstr>
      <vt:lpstr>Calibri</vt:lpstr>
      <vt:lpstr>ホワイト</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molectronics</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nano</dc:creator>
  <cp:lastModifiedBy>坂尻秀樹</cp:lastModifiedBy>
  <cp:revision>14</cp:revision>
  <dcterms:created xsi:type="dcterms:W3CDTF">2014-02-19T05:02:32Z</dcterms:created>
  <dcterms:modified xsi:type="dcterms:W3CDTF">2014-03-31T05:46:18Z</dcterms:modified>
</cp:coreProperties>
</file>

<file path=docProps/thumbnail.jpeg>
</file>